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393" autoAdjust="0"/>
    <p:restoredTop sz="94660"/>
  </p:normalViewPr>
  <p:slideViewPr>
    <p:cSldViewPr snapToGrid="0">
      <p:cViewPr varScale="1">
        <p:scale>
          <a:sx n="129" d="100"/>
          <a:sy n="129" d="100"/>
        </p:scale>
        <p:origin x="381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BD808-F7F7-4949-854A-292F3ECD410A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F1F3F-CE02-40BE-A40A-2A05D5526E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276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BD808-F7F7-4949-854A-292F3ECD410A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F1F3F-CE02-40BE-A40A-2A05D5526E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0030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BD808-F7F7-4949-854A-292F3ECD410A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F1F3F-CE02-40BE-A40A-2A05D5526E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298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BD808-F7F7-4949-854A-292F3ECD410A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F1F3F-CE02-40BE-A40A-2A05D5526E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778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BD808-F7F7-4949-854A-292F3ECD410A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F1F3F-CE02-40BE-A40A-2A05D5526E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8495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BD808-F7F7-4949-854A-292F3ECD410A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F1F3F-CE02-40BE-A40A-2A05D5526E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9689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BD808-F7F7-4949-854A-292F3ECD410A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F1F3F-CE02-40BE-A40A-2A05D5526E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545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BD808-F7F7-4949-854A-292F3ECD410A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F1F3F-CE02-40BE-A40A-2A05D5526E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285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BD808-F7F7-4949-854A-292F3ECD410A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F1F3F-CE02-40BE-A40A-2A05D5526E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714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BD808-F7F7-4949-854A-292F3ECD410A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F1F3F-CE02-40BE-A40A-2A05D5526E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626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BD808-F7F7-4949-854A-292F3ECD410A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F1F3F-CE02-40BE-A40A-2A05D5526E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5033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0BD808-F7F7-4949-854A-292F3ECD410A}" type="datetimeFigureOut">
              <a:rPr lang="en-US" smtClean="0"/>
              <a:t>12/8/2025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6F1F3F-CE02-40BE-A40A-2A05D5526E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3646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E716FB-C99A-71FB-FB72-E7FB560A48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881A30D-DF99-2207-6F46-48DE1031E2D8}"/>
              </a:ext>
            </a:extLst>
          </p:cNvPr>
          <p:cNvSpPr txBox="1"/>
          <p:nvPr/>
        </p:nvSpPr>
        <p:spPr>
          <a:xfrm>
            <a:off x="2424266" y="26581"/>
            <a:ext cx="430103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b="1" cap="all" dirty="0"/>
              <a:t>Cell Phone Seizure Best Practice - Universal</a:t>
            </a:r>
            <a:endParaRPr lang="en-US" sz="1500" b="1" dirty="0"/>
          </a:p>
        </p:txBody>
      </p:sp>
      <p:sp>
        <p:nvSpPr>
          <p:cNvPr id="5" name="Flowchart: Decision 4">
            <a:extLst>
              <a:ext uri="{FF2B5EF4-FFF2-40B4-BE49-F238E27FC236}">
                <a16:creationId xmlns:a16="http://schemas.microsoft.com/office/drawing/2014/main" id="{300B88E7-D7B8-D1FB-3DE7-4EC7FEDE26F8}"/>
              </a:ext>
            </a:extLst>
          </p:cNvPr>
          <p:cNvSpPr/>
          <p:nvPr/>
        </p:nvSpPr>
        <p:spPr>
          <a:xfrm>
            <a:off x="3830787" y="341707"/>
            <a:ext cx="1453143" cy="685800"/>
          </a:xfrm>
          <a:prstGeom prst="flowChartDecision">
            <a:avLst/>
          </a:prstGeom>
          <a:solidFill>
            <a:srgbClr val="FF99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>
                <a:solidFill>
                  <a:schemeClr val="tx1"/>
                </a:solidFill>
              </a:rPr>
              <a:t>IS DEVICE ON?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E44F6EF-474B-A639-7AD8-A677682EBA3F}"/>
              </a:ext>
            </a:extLst>
          </p:cNvPr>
          <p:cNvSpPr/>
          <p:nvPr/>
        </p:nvSpPr>
        <p:spPr>
          <a:xfrm>
            <a:off x="3090770" y="604581"/>
            <a:ext cx="393065" cy="160057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/>
              <a:t>Yes</a:t>
            </a:r>
            <a:endParaRPr lang="en-US" sz="1351" b="1" dirty="0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277CA854-BD76-3129-CCE1-58B91E7920EA}"/>
              </a:ext>
            </a:extLst>
          </p:cNvPr>
          <p:cNvCxnSpPr>
            <a:cxnSpLocks/>
            <a:stCxn id="5" idx="1"/>
            <a:endCxn id="8" idx="3"/>
          </p:cNvCxnSpPr>
          <p:nvPr/>
        </p:nvCxnSpPr>
        <p:spPr>
          <a:xfrm flipH="1" flipV="1">
            <a:off x="3483832" y="684610"/>
            <a:ext cx="346955" cy="1"/>
          </a:xfrm>
          <a:prstGeom prst="straightConnector1">
            <a:avLst/>
          </a:prstGeom>
          <a:ln w="254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5DC42EDF-AFB7-26FF-C162-F4C3603192EB}"/>
              </a:ext>
            </a:extLst>
          </p:cNvPr>
          <p:cNvCxnSpPr>
            <a:cxnSpLocks/>
            <a:stCxn id="8" idx="1"/>
            <a:endCxn id="13" idx="0"/>
          </p:cNvCxnSpPr>
          <p:nvPr/>
        </p:nvCxnSpPr>
        <p:spPr>
          <a:xfrm flipH="1" flipV="1">
            <a:off x="2262130" y="682699"/>
            <a:ext cx="828639" cy="1911"/>
          </a:xfrm>
          <a:prstGeom prst="straightConnector1">
            <a:avLst/>
          </a:prstGeom>
          <a:ln w="254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ctagon 12">
            <a:extLst>
              <a:ext uri="{FF2B5EF4-FFF2-40B4-BE49-F238E27FC236}">
                <a16:creationId xmlns:a16="http://schemas.microsoft.com/office/drawing/2014/main" id="{232F7695-61A6-D5A8-9D5C-24A5843C69A5}"/>
              </a:ext>
            </a:extLst>
          </p:cNvPr>
          <p:cNvSpPr/>
          <p:nvPr/>
        </p:nvSpPr>
        <p:spPr>
          <a:xfrm>
            <a:off x="1576328" y="481831"/>
            <a:ext cx="685800" cy="685800"/>
          </a:xfrm>
          <a:prstGeom prst="octagon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825" b="1" dirty="0">
                <a:solidFill>
                  <a:srgbClr val="FFFF00"/>
                </a:solidFill>
              </a:rPr>
              <a:t>KEEP DEVICE ON AND CHARGE IF NEEDED!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49004FD8-489C-D930-2605-B8A3CC96E480}"/>
              </a:ext>
            </a:extLst>
          </p:cNvPr>
          <p:cNvSpPr/>
          <p:nvPr/>
        </p:nvSpPr>
        <p:spPr>
          <a:xfrm>
            <a:off x="133363" y="1291087"/>
            <a:ext cx="685800" cy="685800"/>
          </a:xfrm>
          <a:prstGeom prst="roundRect">
            <a:avLst/>
          </a:prstGeom>
          <a:solidFill>
            <a:srgbClr val="FF99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825" b="1" dirty="0">
                <a:solidFill>
                  <a:schemeClr val="tx1"/>
                </a:solidFill>
              </a:rPr>
              <a:t>Is this a consent search? </a:t>
            </a:r>
            <a:endParaRPr lang="en-US" sz="825" b="1" dirty="0">
              <a:solidFill>
                <a:srgbClr val="FF0000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9DB38A73-A9EC-4BC8-0768-29B9BE5240A6}"/>
              </a:ext>
            </a:extLst>
          </p:cNvPr>
          <p:cNvSpPr/>
          <p:nvPr/>
        </p:nvSpPr>
        <p:spPr>
          <a:xfrm>
            <a:off x="279734" y="2154531"/>
            <a:ext cx="393065" cy="162351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/>
              <a:t>Yes</a:t>
            </a:r>
            <a:endParaRPr lang="en-US" sz="1351" b="1" dirty="0"/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F18B3994-8BDA-A4CD-EFB7-EBCB1101F5F5}"/>
              </a:ext>
            </a:extLst>
          </p:cNvPr>
          <p:cNvSpPr/>
          <p:nvPr/>
        </p:nvSpPr>
        <p:spPr>
          <a:xfrm>
            <a:off x="133363" y="2499832"/>
            <a:ext cx="685800" cy="685800"/>
          </a:xfrm>
          <a:prstGeom prst="roundRect">
            <a:avLst>
              <a:gd name="adj" fmla="val 12997"/>
            </a:avLst>
          </a:prstGeom>
          <a:solidFill>
            <a:schemeClr val="accent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75" b="1" u="sng" dirty="0">
                <a:solidFill>
                  <a:schemeClr val="bg1"/>
                </a:solidFill>
              </a:rPr>
              <a:t>PASSCODE!</a:t>
            </a:r>
            <a:endParaRPr lang="en-US" sz="975" b="1" dirty="0">
              <a:solidFill>
                <a:schemeClr val="bg1"/>
              </a:solidFill>
            </a:endParaRPr>
          </a:p>
          <a:p>
            <a:pPr algn="ctr"/>
            <a:r>
              <a:rPr lang="en-US" sz="825" b="1" dirty="0">
                <a:solidFill>
                  <a:schemeClr val="bg1"/>
                </a:solidFill>
              </a:rPr>
              <a:t>Obtain the passcode. Document for Digital Lab.</a:t>
            </a: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4AF6A267-305D-1CF0-96D6-DF5B915890AC}"/>
              </a:ext>
            </a:extLst>
          </p:cNvPr>
          <p:cNvSpPr/>
          <p:nvPr/>
        </p:nvSpPr>
        <p:spPr>
          <a:xfrm>
            <a:off x="144675" y="3679575"/>
            <a:ext cx="685800" cy="685800"/>
          </a:xfrm>
          <a:prstGeom prst="roundRect">
            <a:avLst>
              <a:gd name="adj" fmla="val 12997"/>
            </a:avLst>
          </a:prstGeom>
          <a:solidFill>
            <a:schemeClr val="accent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825" b="1" dirty="0">
                <a:solidFill>
                  <a:schemeClr val="bg1"/>
                </a:solidFill>
              </a:rPr>
              <a:t>Enable Airplane Mode. Disable Bluetooth &amp; Wi-Fi.</a:t>
            </a: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5E2E93C0-F4A9-828A-3AEC-68ABC1348026}"/>
              </a:ext>
            </a:extLst>
          </p:cNvPr>
          <p:cNvSpPr/>
          <p:nvPr/>
        </p:nvSpPr>
        <p:spPr>
          <a:xfrm>
            <a:off x="143208" y="4837909"/>
            <a:ext cx="685800" cy="685800"/>
          </a:xfrm>
          <a:prstGeom prst="roundRect">
            <a:avLst/>
          </a:prstGeom>
          <a:solidFill>
            <a:schemeClr val="accent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825" b="1" dirty="0">
                <a:solidFill>
                  <a:schemeClr val="bg1"/>
                </a:solidFill>
              </a:rPr>
              <a:t>Have owner remove Face ID &amp; Stolen Device Protection.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253C523F-772F-F477-28E1-4CA95939BD15}"/>
              </a:ext>
            </a:extLst>
          </p:cNvPr>
          <p:cNvSpPr/>
          <p:nvPr/>
        </p:nvSpPr>
        <p:spPr>
          <a:xfrm>
            <a:off x="1026905" y="1554182"/>
            <a:ext cx="341680" cy="160057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1" b="1" dirty="0"/>
              <a:t>No</a:t>
            </a:r>
            <a:endParaRPr lang="en-US" sz="1100" b="1" dirty="0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E934815C-0AEB-BD0B-838B-32F1A07C75A4}"/>
              </a:ext>
            </a:extLst>
          </p:cNvPr>
          <p:cNvSpPr/>
          <p:nvPr/>
        </p:nvSpPr>
        <p:spPr>
          <a:xfrm>
            <a:off x="1576328" y="1284767"/>
            <a:ext cx="685800" cy="685800"/>
          </a:xfrm>
          <a:prstGeom prst="roundRect">
            <a:avLst>
              <a:gd name="adj" fmla="val 12997"/>
            </a:avLst>
          </a:prstGeom>
          <a:solidFill>
            <a:srgbClr val="FF99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825" b="1" dirty="0">
                <a:solidFill>
                  <a:schemeClr val="tx1"/>
                </a:solidFill>
              </a:rPr>
              <a:t>Is the device currently locked?</a:t>
            </a:r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698E9657-2931-E0C0-5888-7BCFE374BE52}"/>
              </a:ext>
            </a:extLst>
          </p:cNvPr>
          <p:cNvSpPr/>
          <p:nvPr/>
        </p:nvSpPr>
        <p:spPr>
          <a:xfrm>
            <a:off x="1574576" y="2503068"/>
            <a:ext cx="685800" cy="685800"/>
          </a:xfrm>
          <a:prstGeom prst="roundRect">
            <a:avLst>
              <a:gd name="adj" fmla="val 12997"/>
            </a:avLst>
          </a:prstGeom>
          <a:solidFill>
            <a:srgbClr val="FF99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75" b="1" u="sng" dirty="0">
                <a:solidFill>
                  <a:schemeClr val="tx1"/>
                </a:solidFill>
              </a:rPr>
              <a:t>PASSCODE!</a:t>
            </a:r>
            <a:endParaRPr lang="en-US" sz="975" b="1" dirty="0">
              <a:solidFill>
                <a:schemeClr val="tx1"/>
              </a:solidFill>
            </a:endParaRPr>
          </a:p>
          <a:p>
            <a:pPr algn="ctr"/>
            <a:r>
              <a:rPr lang="en-US" sz="825" b="1" dirty="0">
                <a:solidFill>
                  <a:schemeClr val="tx1"/>
                </a:solidFill>
              </a:rPr>
              <a:t>Obtain the passcode?</a:t>
            </a:r>
          </a:p>
          <a:p>
            <a:pPr algn="ctr"/>
            <a:r>
              <a:rPr lang="en-US" sz="825" b="1" dirty="0">
                <a:solidFill>
                  <a:schemeClr val="tx1"/>
                </a:solidFill>
              </a:rPr>
              <a:t> (if applicable)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FE5F75FD-6D62-39E0-F9E5-85E882CEB696}"/>
              </a:ext>
            </a:extLst>
          </p:cNvPr>
          <p:cNvSpPr/>
          <p:nvPr/>
        </p:nvSpPr>
        <p:spPr>
          <a:xfrm>
            <a:off x="1746636" y="3354197"/>
            <a:ext cx="341680" cy="160057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1" b="1" dirty="0"/>
              <a:t>No</a:t>
            </a:r>
            <a:endParaRPr lang="en-US" sz="1351" b="1" dirty="0"/>
          </a:p>
        </p:txBody>
      </p: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4E0EDFA8-66BB-5004-4FE8-B414C042C915}"/>
              </a:ext>
            </a:extLst>
          </p:cNvPr>
          <p:cNvCxnSpPr>
            <a:cxnSpLocks/>
            <a:stCxn id="39" idx="2"/>
            <a:endCxn id="1195" idx="0"/>
          </p:cNvCxnSpPr>
          <p:nvPr/>
        </p:nvCxnSpPr>
        <p:spPr>
          <a:xfrm flipH="1">
            <a:off x="1917476" y="1970568"/>
            <a:ext cx="1752" cy="175879"/>
          </a:xfrm>
          <a:prstGeom prst="straightConnector1">
            <a:avLst/>
          </a:prstGeom>
          <a:ln w="254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9FB7F65C-DA73-141E-EDB1-65D43389CA04}"/>
              </a:ext>
            </a:extLst>
          </p:cNvPr>
          <p:cNvCxnSpPr>
            <a:cxnSpLocks/>
            <a:stCxn id="1195" idx="2"/>
            <a:endCxn id="40" idx="0"/>
          </p:cNvCxnSpPr>
          <p:nvPr/>
        </p:nvCxnSpPr>
        <p:spPr>
          <a:xfrm>
            <a:off x="1917476" y="2308796"/>
            <a:ext cx="0" cy="194272"/>
          </a:xfrm>
          <a:prstGeom prst="straightConnector1">
            <a:avLst/>
          </a:prstGeom>
          <a:ln w="254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EB9D9E57-768B-8ABC-08C7-A40D2B2EFF92}"/>
              </a:ext>
            </a:extLst>
          </p:cNvPr>
          <p:cNvCxnSpPr>
            <a:cxnSpLocks/>
            <a:stCxn id="40" idx="2"/>
            <a:endCxn id="43" idx="0"/>
          </p:cNvCxnSpPr>
          <p:nvPr/>
        </p:nvCxnSpPr>
        <p:spPr>
          <a:xfrm>
            <a:off x="1917476" y="3188871"/>
            <a:ext cx="0" cy="165325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54B30012-EFFB-1390-90BD-CD4AAA308553}"/>
              </a:ext>
            </a:extLst>
          </p:cNvPr>
          <p:cNvCxnSpPr>
            <a:cxnSpLocks/>
            <a:endCxn id="48" idx="1"/>
          </p:cNvCxnSpPr>
          <p:nvPr/>
        </p:nvCxnSpPr>
        <p:spPr>
          <a:xfrm>
            <a:off x="2262718" y="4022479"/>
            <a:ext cx="159003" cy="2879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Rectangle 47">
            <a:extLst>
              <a:ext uri="{FF2B5EF4-FFF2-40B4-BE49-F238E27FC236}">
                <a16:creationId xmlns:a16="http://schemas.microsoft.com/office/drawing/2014/main" id="{06DC59AF-19E4-BCD0-94ED-9512249E7ADD}"/>
              </a:ext>
            </a:extLst>
          </p:cNvPr>
          <p:cNvSpPr/>
          <p:nvPr/>
        </p:nvSpPr>
        <p:spPr>
          <a:xfrm>
            <a:off x="2421719" y="3945329"/>
            <a:ext cx="341680" cy="160057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1" b="1" dirty="0"/>
              <a:t>No</a:t>
            </a:r>
            <a:endParaRPr lang="en-US" sz="1351" b="1" dirty="0"/>
          </a:p>
        </p:txBody>
      </p: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1D7A9429-E0D0-2354-229F-54DE541C3FBC}"/>
              </a:ext>
            </a:extLst>
          </p:cNvPr>
          <p:cNvCxnSpPr>
            <a:cxnSpLocks/>
            <a:stCxn id="43" idx="2"/>
            <a:endCxn id="175" idx="0"/>
          </p:cNvCxnSpPr>
          <p:nvPr/>
        </p:nvCxnSpPr>
        <p:spPr>
          <a:xfrm>
            <a:off x="1917479" y="3514253"/>
            <a:ext cx="3561" cy="154883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Rectangle: Rounded Corners 51">
            <a:extLst>
              <a:ext uri="{FF2B5EF4-FFF2-40B4-BE49-F238E27FC236}">
                <a16:creationId xmlns:a16="http://schemas.microsoft.com/office/drawing/2014/main" id="{DD46B80A-708F-66A1-04F2-9C068294427B}"/>
              </a:ext>
            </a:extLst>
          </p:cNvPr>
          <p:cNvSpPr/>
          <p:nvPr/>
        </p:nvSpPr>
        <p:spPr>
          <a:xfrm>
            <a:off x="2930288" y="3679578"/>
            <a:ext cx="1264087" cy="691555"/>
          </a:xfrm>
          <a:prstGeom prst="roundRect">
            <a:avLst>
              <a:gd name="adj" fmla="val 12997"/>
            </a:avLst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b="1" dirty="0">
                <a:solidFill>
                  <a:srgbClr val="FF0000"/>
                </a:solidFill>
              </a:rPr>
              <a:t>*</a:t>
            </a:r>
            <a:r>
              <a:rPr lang="en-US" sz="900" b="1" dirty="0"/>
              <a:t>Place in Faraday bag with portable charger. Notify Digital Lab to preserve evidence without delay!</a:t>
            </a: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466B1D34-0099-7101-757E-78DBCBF117B9}"/>
              </a:ext>
            </a:extLst>
          </p:cNvPr>
          <p:cNvCxnSpPr>
            <a:cxnSpLocks/>
            <a:stCxn id="48" idx="3"/>
            <a:endCxn id="52" idx="1"/>
          </p:cNvCxnSpPr>
          <p:nvPr/>
        </p:nvCxnSpPr>
        <p:spPr>
          <a:xfrm flipV="1">
            <a:off x="2763400" y="4025357"/>
            <a:ext cx="166887" cy="1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Rectangle 59">
            <a:extLst>
              <a:ext uri="{FF2B5EF4-FFF2-40B4-BE49-F238E27FC236}">
                <a16:creationId xmlns:a16="http://schemas.microsoft.com/office/drawing/2014/main" id="{670650FC-8FC0-1CCE-2841-844D70B4496D}"/>
              </a:ext>
            </a:extLst>
          </p:cNvPr>
          <p:cNvSpPr/>
          <p:nvPr/>
        </p:nvSpPr>
        <p:spPr>
          <a:xfrm>
            <a:off x="2431413" y="1554182"/>
            <a:ext cx="341680" cy="160057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1" b="1" dirty="0"/>
              <a:t>No</a:t>
            </a:r>
            <a:endParaRPr lang="en-US" sz="1351" b="1" dirty="0"/>
          </a:p>
        </p:txBody>
      </p:sp>
      <p:sp>
        <p:nvSpPr>
          <p:cNvPr id="61" name="Rectangle: Rounded Corners 60">
            <a:extLst>
              <a:ext uri="{FF2B5EF4-FFF2-40B4-BE49-F238E27FC236}">
                <a16:creationId xmlns:a16="http://schemas.microsoft.com/office/drawing/2014/main" id="{6B1C580F-2177-9F3D-0293-3BF1EA4E5052}"/>
              </a:ext>
            </a:extLst>
          </p:cNvPr>
          <p:cNvSpPr/>
          <p:nvPr/>
        </p:nvSpPr>
        <p:spPr>
          <a:xfrm>
            <a:off x="4673521" y="1284767"/>
            <a:ext cx="685800" cy="685800"/>
          </a:xfrm>
          <a:prstGeom prst="roundRect">
            <a:avLst>
              <a:gd name="adj" fmla="val 12997"/>
            </a:avLst>
          </a:prstGeom>
          <a:solidFill>
            <a:srgbClr val="FF99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825" b="1" u="sng" dirty="0">
                <a:solidFill>
                  <a:schemeClr val="tx1"/>
                </a:solidFill>
              </a:rPr>
              <a:t>WITHOUT LOCKING</a:t>
            </a:r>
            <a:r>
              <a:rPr lang="en-US" sz="825" b="1" dirty="0">
                <a:solidFill>
                  <a:schemeClr val="tx1"/>
                </a:solidFill>
              </a:rPr>
              <a:t>: </a:t>
            </a:r>
          </a:p>
          <a:p>
            <a:pPr algn="ctr"/>
            <a:r>
              <a:rPr lang="en-US" sz="825" b="1" dirty="0">
                <a:solidFill>
                  <a:schemeClr val="tx1"/>
                </a:solidFill>
              </a:rPr>
              <a:t>Is a passcode required to unlock?</a:t>
            </a:r>
          </a:p>
        </p:txBody>
      </p:sp>
      <p:sp>
        <p:nvSpPr>
          <p:cNvPr id="62" name="Octagon 61">
            <a:extLst>
              <a:ext uri="{FF2B5EF4-FFF2-40B4-BE49-F238E27FC236}">
                <a16:creationId xmlns:a16="http://schemas.microsoft.com/office/drawing/2014/main" id="{F9419BE0-816A-5F3F-709F-D493F16994F3}"/>
              </a:ext>
            </a:extLst>
          </p:cNvPr>
          <p:cNvSpPr/>
          <p:nvPr/>
        </p:nvSpPr>
        <p:spPr>
          <a:xfrm>
            <a:off x="2944399" y="1280537"/>
            <a:ext cx="685800" cy="685800"/>
          </a:xfrm>
          <a:prstGeom prst="octagon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051" b="1" u="sng" dirty="0">
                <a:solidFill>
                  <a:srgbClr val="FFFF00"/>
                </a:solidFill>
              </a:rPr>
              <a:t>DO NOT </a:t>
            </a:r>
            <a:r>
              <a:rPr lang="en-US" sz="825" b="1" dirty="0">
                <a:solidFill>
                  <a:srgbClr val="FFFF00"/>
                </a:solidFill>
              </a:rPr>
              <a:t>LOCK THE DEVICE!</a:t>
            </a:r>
          </a:p>
        </p:txBody>
      </p:sp>
      <p:sp>
        <p:nvSpPr>
          <p:cNvPr id="63" name="Rectangle: Rounded Corners 62">
            <a:extLst>
              <a:ext uri="{FF2B5EF4-FFF2-40B4-BE49-F238E27FC236}">
                <a16:creationId xmlns:a16="http://schemas.microsoft.com/office/drawing/2014/main" id="{CAC50305-11F7-DCEF-DFB6-ADC667395D59}"/>
              </a:ext>
            </a:extLst>
          </p:cNvPr>
          <p:cNvSpPr/>
          <p:nvPr/>
        </p:nvSpPr>
        <p:spPr>
          <a:xfrm>
            <a:off x="3811155" y="1284928"/>
            <a:ext cx="685800" cy="685800"/>
          </a:xfrm>
          <a:prstGeom prst="roundRect">
            <a:avLst>
              <a:gd name="adj" fmla="val 12997"/>
            </a:avLst>
          </a:prstGeom>
          <a:solidFill>
            <a:schemeClr val="accent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825" b="1" dirty="0">
                <a:solidFill>
                  <a:schemeClr val="bg1"/>
                </a:solidFill>
              </a:rPr>
              <a:t>Enable Airplane Mode. Disable Bluetooth &amp; Wi-Fi.</a:t>
            </a:r>
          </a:p>
        </p:txBody>
      </p:sp>
      <p:cxnSp>
        <p:nvCxnSpPr>
          <p:cNvPr id="64" name="Straight Arrow Connector 63">
            <a:extLst>
              <a:ext uri="{FF2B5EF4-FFF2-40B4-BE49-F238E27FC236}">
                <a16:creationId xmlns:a16="http://schemas.microsoft.com/office/drawing/2014/main" id="{A66DE624-4BC4-DC39-4CC9-508606813C6E}"/>
              </a:ext>
            </a:extLst>
          </p:cNvPr>
          <p:cNvCxnSpPr>
            <a:cxnSpLocks/>
            <a:stCxn id="39" idx="3"/>
            <a:endCxn id="60" idx="1"/>
          </p:cNvCxnSpPr>
          <p:nvPr/>
        </p:nvCxnSpPr>
        <p:spPr>
          <a:xfrm>
            <a:off x="2262131" y="1627669"/>
            <a:ext cx="169285" cy="6541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>
            <a:extLst>
              <a:ext uri="{FF2B5EF4-FFF2-40B4-BE49-F238E27FC236}">
                <a16:creationId xmlns:a16="http://schemas.microsoft.com/office/drawing/2014/main" id="{59EF0A94-6D08-3ADD-AA05-EF3AB35F9C23}"/>
              </a:ext>
            </a:extLst>
          </p:cNvPr>
          <p:cNvCxnSpPr>
            <a:cxnSpLocks/>
            <a:stCxn id="60" idx="3"/>
          </p:cNvCxnSpPr>
          <p:nvPr/>
        </p:nvCxnSpPr>
        <p:spPr>
          <a:xfrm flipV="1">
            <a:off x="2773098" y="1634213"/>
            <a:ext cx="173543" cy="1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>
            <a:extLst>
              <a:ext uri="{FF2B5EF4-FFF2-40B4-BE49-F238E27FC236}">
                <a16:creationId xmlns:a16="http://schemas.microsoft.com/office/drawing/2014/main" id="{4AA1DAF5-0C7A-7A7A-2E99-91934A616C3B}"/>
              </a:ext>
            </a:extLst>
          </p:cNvPr>
          <p:cNvCxnSpPr>
            <a:cxnSpLocks/>
            <a:endCxn id="63" idx="1"/>
          </p:cNvCxnSpPr>
          <p:nvPr/>
        </p:nvCxnSpPr>
        <p:spPr>
          <a:xfrm>
            <a:off x="3618735" y="1627828"/>
            <a:ext cx="192423" cy="0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24581E6F-4726-2AA5-9150-6AFB589A454B}"/>
              </a:ext>
            </a:extLst>
          </p:cNvPr>
          <p:cNvCxnSpPr>
            <a:cxnSpLocks/>
            <a:stCxn id="63" idx="3"/>
            <a:endCxn id="61" idx="1"/>
          </p:cNvCxnSpPr>
          <p:nvPr/>
        </p:nvCxnSpPr>
        <p:spPr>
          <a:xfrm flipV="1">
            <a:off x="4496956" y="1627670"/>
            <a:ext cx="176567" cy="161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Rectangle: Rounded Corners 67">
            <a:extLst>
              <a:ext uri="{FF2B5EF4-FFF2-40B4-BE49-F238E27FC236}">
                <a16:creationId xmlns:a16="http://schemas.microsoft.com/office/drawing/2014/main" id="{4E990B91-8CF3-98EC-DE8F-8329BCC70072}"/>
              </a:ext>
            </a:extLst>
          </p:cNvPr>
          <p:cNvSpPr/>
          <p:nvPr/>
        </p:nvSpPr>
        <p:spPr>
          <a:xfrm>
            <a:off x="7136468" y="2501335"/>
            <a:ext cx="685800" cy="685800"/>
          </a:xfrm>
          <a:prstGeom prst="roundRect">
            <a:avLst>
              <a:gd name="adj" fmla="val 1299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825" b="1" dirty="0"/>
              <a:t>In Settings: Set the screen lock to maximum possible time.</a:t>
            </a:r>
          </a:p>
        </p:txBody>
      </p:sp>
      <p:sp>
        <p:nvSpPr>
          <p:cNvPr id="69" name="Octagon 68">
            <a:extLst>
              <a:ext uri="{FF2B5EF4-FFF2-40B4-BE49-F238E27FC236}">
                <a16:creationId xmlns:a16="http://schemas.microsoft.com/office/drawing/2014/main" id="{2B35EBBD-04A7-C604-8767-9A5CFF9DA9DD}"/>
              </a:ext>
            </a:extLst>
          </p:cNvPr>
          <p:cNvSpPr/>
          <p:nvPr/>
        </p:nvSpPr>
        <p:spPr>
          <a:xfrm>
            <a:off x="7138711" y="3679576"/>
            <a:ext cx="685800" cy="685800"/>
          </a:xfrm>
          <a:prstGeom prst="octagon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/>
            <a:r>
              <a:rPr lang="en-US" sz="825" b="1" dirty="0">
                <a:solidFill>
                  <a:srgbClr val="FFFF00"/>
                </a:solidFill>
              </a:rPr>
              <a:t>KEEP SCREEN ON! CHARGE IF NEEDED!</a:t>
            </a:r>
          </a:p>
        </p:txBody>
      </p:sp>
      <p:sp>
        <p:nvSpPr>
          <p:cNvPr id="71" name="Rectangle: Rounded Corners 70">
            <a:extLst>
              <a:ext uri="{FF2B5EF4-FFF2-40B4-BE49-F238E27FC236}">
                <a16:creationId xmlns:a16="http://schemas.microsoft.com/office/drawing/2014/main" id="{716952FF-1057-0B28-27B0-6B03977E0815}"/>
              </a:ext>
            </a:extLst>
          </p:cNvPr>
          <p:cNvSpPr/>
          <p:nvPr/>
        </p:nvSpPr>
        <p:spPr>
          <a:xfrm>
            <a:off x="6193117" y="1284767"/>
            <a:ext cx="685800" cy="685800"/>
          </a:xfrm>
          <a:prstGeom prst="roundRect">
            <a:avLst>
              <a:gd name="adj" fmla="val 12997"/>
            </a:avLst>
          </a:prstGeom>
          <a:solidFill>
            <a:srgbClr val="FF99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sz="975" b="1" u="sng" dirty="0">
                <a:solidFill>
                  <a:schemeClr val="tx1"/>
                </a:solidFill>
              </a:rPr>
              <a:t>PASSCODE!</a:t>
            </a:r>
          </a:p>
          <a:p>
            <a:pPr algn="ctr"/>
            <a:r>
              <a:rPr lang="en-US" sz="825" b="1" dirty="0">
                <a:solidFill>
                  <a:schemeClr val="tx1"/>
                </a:solidFill>
              </a:rPr>
              <a:t>Obtain the passcode?</a:t>
            </a:r>
          </a:p>
        </p:txBody>
      </p:sp>
      <p:cxnSp>
        <p:nvCxnSpPr>
          <p:cNvPr id="72" name="Straight Arrow Connector 71">
            <a:extLst>
              <a:ext uri="{FF2B5EF4-FFF2-40B4-BE49-F238E27FC236}">
                <a16:creationId xmlns:a16="http://schemas.microsoft.com/office/drawing/2014/main" id="{65240931-EC99-62F8-8A13-7C5DEA97BB89}"/>
              </a:ext>
            </a:extLst>
          </p:cNvPr>
          <p:cNvCxnSpPr>
            <a:cxnSpLocks/>
            <a:stCxn id="68" idx="2"/>
          </p:cNvCxnSpPr>
          <p:nvPr/>
        </p:nvCxnSpPr>
        <p:spPr>
          <a:xfrm>
            <a:off x="7479370" y="3187135"/>
            <a:ext cx="2243" cy="492440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Rectangle 72">
            <a:extLst>
              <a:ext uri="{FF2B5EF4-FFF2-40B4-BE49-F238E27FC236}">
                <a16:creationId xmlns:a16="http://schemas.microsoft.com/office/drawing/2014/main" id="{2DD46DBB-90D3-2576-D040-D840738121EA}"/>
              </a:ext>
            </a:extLst>
          </p:cNvPr>
          <p:cNvSpPr/>
          <p:nvPr/>
        </p:nvSpPr>
        <p:spPr>
          <a:xfrm>
            <a:off x="7308528" y="1554182"/>
            <a:ext cx="341680" cy="160057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1" b="1" dirty="0"/>
              <a:t>No</a:t>
            </a:r>
            <a:endParaRPr lang="en-US" sz="1200" b="1" dirty="0"/>
          </a:p>
        </p:txBody>
      </p:sp>
      <p:cxnSp>
        <p:nvCxnSpPr>
          <p:cNvPr id="74" name="Straight Arrow Connector 73">
            <a:extLst>
              <a:ext uri="{FF2B5EF4-FFF2-40B4-BE49-F238E27FC236}">
                <a16:creationId xmlns:a16="http://schemas.microsoft.com/office/drawing/2014/main" id="{0868325B-2240-0EC5-6F81-5BB27D047519}"/>
              </a:ext>
            </a:extLst>
          </p:cNvPr>
          <p:cNvCxnSpPr>
            <a:cxnSpLocks/>
            <a:stCxn id="71" idx="3"/>
            <a:endCxn id="73" idx="1"/>
          </p:cNvCxnSpPr>
          <p:nvPr/>
        </p:nvCxnSpPr>
        <p:spPr>
          <a:xfrm>
            <a:off x="6878920" y="1627669"/>
            <a:ext cx="429611" cy="6541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>
            <a:extLst>
              <a:ext uri="{FF2B5EF4-FFF2-40B4-BE49-F238E27FC236}">
                <a16:creationId xmlns:a16="http://schemas.microsoft.com/office/drawing/2014/main" id="{FC3B5F8B-6AF3-7D0B-1C11-26BE0F659D4C}"/>
              </a:ext>
            </a:extLst>
          </p:cNvPr>
          <p:cNvCxnSpPr>
            <a:cxnSpLocks/>
            <a:stCxn id="73" idx="2"/>
            <a:endCxn id="68" idx="0"/>
          </p:cNvCxnSpPr>
          <p:nvPr/>
        </p:nvCxnSpPr>
        <p:spPr>
          <a:xfrm>
            <a:off x="7479368" y="1714238"/>
            <a:ext cx="0" cy="787099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>
            <a:extLst>
              <a:ext uri="{FF2B5EF4-FFF2-40B4-BE49-F238E27FC236}">
                <a16:creationId xmlns:a16="http://schemas.microsoft.com/office/drawing/2014/main" id="{CCA0914B-1225-C0ED-C653-780FEE474DAB}"/>
              </a:ext>
            </a:extLst>
          </p:cNvPr>
          <p:cNvCxnSpPr>
            <a:cxnSpLocks/>
            <a:endCxn id="82" idx="3"/>
          </p:cNvCxnSpPr>
          <p:nvPr/>
        </p:nvCxnSpPr>
        <p:spPr>
          <a:xfrm flipH="1">
            <a:off x="6772050" y="4016870"/>
            <a:ext cx="364419" cy="5609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Rectangle 76">
            <a:extLst>
              <a:ext uri="{FF2B5EF4-FFF2-40B4-BE49-F238E27FC236}">
                <a16:creationId xmlns:a16="http://schemas.microsoft.com/office/drawing/2014/main" id="{6DC011E1-C677-4D3B-73A0-013FAB8FFDA8}"/>
              </a:ext>
            </a:extLst>
          </p:cNvPr>
          <p:cNvSpPr/>
          <p:nvPr/>
        </p:nvSpPr>
        <p:spPr>
          <a:xfrm>
            <a:off x="5540202" y="1459235"/>
            <a:ext cx="472041" cy="343407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200" b="1" dirty="0"/>
              <a:t>Yes or</a:t>
            </a:r>
          </a:p>
          <a:p>
            <a:pPr algn="ctr"/>
            <a:r>
              <a:rPr lang="en-US" sz="1200" b="1" dirty="0"/>
              <a:t>Unsure</a:t>
            </a:r>
            <a:endParaRPr lang="en-US" sz="1351" b="1" dirty="0"/>
          </a:p>
        </p:txBody>
      </p:sp>
      <p:cxnSp>
        <p:nvCxnSpPr>
          <p:cNvPr id="78" name="Straight Arrow Connector 77">
            <a:extLst>
              <a:ext uri="{FF2B5EF4-FFF2-40B4-BE49-F238E27FC236}">
                <a16:creationId xmlns:a16="http://schemas.microsoft.com/office/drawing/2014/main" id="{D37114FC-1192-B219-0734-58F0C2CF578A}"/>
              </a:ext>
            </a:extLst>
          </p:cNvPr>
          <p:cNvCxnSpPr>
            <a:cxnSpLocks/>
            <a:stCxn id="61" idx="3"/>
            <a:endCxn id="77" idx="1"/>
          </p:cNvCxnSpPr>
          <p:nvPr/>
        </p:nvCxnSpPr>
        <p:spPr>
          <a:xfrm>
            <a:off x="5359324" y="1627668"/>
            <a:ext cx="180877" cy="3271"/>
          </a:xfrm>
          <a:prstGeom prst="straightConnector1">
            <a:avLst/>
          </a:prstGeom>
          <a:ln w="254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>
            <a:extLst>
              <a:ext uri="{FF2B5EF4-FFF2-40B4-BE49-F238E27FC236}">
                <a16:creationId xmlns:a16="http://schemas.microsoft.com/office/drawing/2014/main" id="{B33AC8B8-C43F-4A02-584E-E20DCFA49524}"/>
              </a:ext>
            </a:extLst>
          </p:cNvPr>
          <p:cNvCxnSpPr>
            <a:cxnSpLocks/>
            <a:stCxn id="77" idx="3"/>
            <a:endCxn id="71" idx="1"/>
          </p:cNvCxnSpPr>
          <p:nvPr/>
        </p:nvCxnSpPr>
        <p:spPr>
          <a:xfrm flipV="1">
            <a:off x="6012240" y="1627668"/>
            <a:ext cx="180879" cy="3271"/>
          </a:xfrm>
          <a:prstGeom prst="straightConnector1">
            <a:avLst/>
          </a:prstGeom>
          <a:ln w="254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Rectangle: Rounded Corners 81">
            <a:extLst>
              <a:ext uri="{FF2B5EF4-FFF2-40B4-BE49-F238E27FC236}">
                <a16:creationId xmlns:a16="http://schemas.microsoft.com/office/drawing/2014/main" id="{E12E0AB1-3818-57F4-2698-2DD332A25841}"/>
              </a:ext>
            </a:extLst>
          </p:cNvPr>
          <p:cNvSpPr/>
          <p:nvPr/>
        </p:nvSpPr>
        <p:spPr>
          <a:xfrm>
            <a:off x="5356143" y="3679579"/>
            <a:ext cx="1415908" cy="685799"/>
          </a:xfrm>
          <a:prstGeom prst="roundRect">
            <a:avLst>
              <a:gd name="adj" fmla="val 12997"/>
            </a:avLst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b="1" dirty="0"/>
              <a:t>Contact Digital Lab </a:t>
            </a:r>
            <a:r>
              <a:rPr lang="en-US" sz="900" b="1" u="sng" dirty="0"/>
              <a:t>immediately</a:t>
            </a:r>
            <a:r>
              <a:rPr lang="en-US" sz="900" b="1" dirty="0"/>
              <a:t> for further guidance!</a:t>
            </a: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6BFCA2CD-5C4A-5EF2-1CED-AA2882D2AE45}"/>
              </a:ext>
            </a:extLst>
          </p:cNvPr>
          <p:cNvSpPr/>
          <p:nvPr/>
        </p:nvSpPr>
        <p:spPr>
          <a:xfrm>
            <a:off x="2395223" y="2763544"/>
            <a:ext cx="393065" cy="162351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/>
              <a:t>Yes</a:t>
            </a:r>
            <a:endParaRPr lang="en-US" sz="1351" b="1" dirty="0"/>
          </a:p>
        </p:txBody>
      </p:sp>
      <p:cxnSp>
        <p:nvCxnSpPr>
          <p:cNvPr id="86" name="Straight Arrow Connector 85">
            <a:extLst>
              <a:ext uri="{FF2B5EF4-FFF2-40B4-BE49-F238E27FC236}">
                <a16:creationId xmlns:a16="http://schemas.microsoft.com/office/drawing/2014/main" id="{2AB7E3BC-1C08-DD0C-8E77-475E6826EDBF}"/>
              </a:ext>
            </a:extLst>
          </p:cNvPr>
          <p:cNvCxnSpPr>
            <a:cxnSpLocks/>
            <a:stCxn id="40" idx="3"/>
            <a:endCxn id="85" idx="1"/>
          </p:cNvCxnSpPr>
          <p:nvPr/>
        </p:nvCxnSpPr>
        <p:spPr>
          <a:xfrm flipV="1">
            <a:off x="2260377" y="2844720"/>
            <a:ext cx="134844" cy="1251"/>
          </a:xfrm>
          <a:prstGeom prst="straightConnector1">
            <a:avLst/>
          </a:prstGeom>
          <a:ln w="254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Arrow Connector 86">
            <a:extLst>
              <a:ext uri="{FF2B5EF4-FFF2-40B4-BE49-F238E27FC236}">
                <a16:creationId xmlns:a16="http://schemas.microsoft.com/office/drawing/2014/main" id="{87EBAC9D-47C5-A85E-FA34-DC25CCC85AEE}"/>
              </a:ext>
            </a:extLst>
          </p:cNvPr>
          <p:cNvCxnSpPr>
            <a:cxnSpLocks/>
            <a:stCxn id="85" idx="3"/>
            <a:endCxn id="96" idx="1"/>
          </p:cNvCxnSpPr>
          <p:nvPr/>
        </p:nvCxnSpPr>
        <p:spPr>
          <a:xfrm>
            <a:off x="2788288" y="2844717"/>
            <a:ext cx="157891" cy="0"/>
          </a:xfrm>
          <a:prstGeom prst="straightConnector1">
            <a:avLst/>
          </a:prstGeom>
          <a:ln w="254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>
            <a:extLst>
              <a:ext uri="{FF2B5EF4-FFF2-40B4-BE49-F238E27FC236}">
                <a16:creationId xmlns:a16="http://schemas.microsoft.com/office/drawing/2014/main" id="{E6E8B837-011B-F586-81E4-36C926148BA5}"/>
              </a:ext>
            </a:extLst>
          </p:cNvPr>
          <p:cNvCxnSpPr>
            <a:cxnSpLocks/>
            <a:stCxn id="96" idx="3"/>
            <a:endCxn id="93" idx="1"/>
          </p:cNvCxnSpPr>
          <p:nvPr/>
        </p:nvCxnSpPr>
        <p:spPr>
          <a:xfrm flipV="1">
            <a:off x="3631978" y="2842735"/>
            <a:ext cx="179411" cy="1985"/>
          </a:xfrm>
          <a:prstGeom prst="straightConnector1">
            <a:avLst/>
          </a:prstGeom>
          <a:ln w="254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Rectangle: Rounded Corners 88">
            <a:extLst>
              <a:ext uri="{FF2B5EF4-FFF2-40B4-BE49-F238E27FC236}">
                <a16:creationId xmlns:a16="http://schemas.microsoft.com/office/drawing/2014/main" id="{359EFB26-6C92-741B-28EA-094E537CB0DD}"/>
              </a:ext>
            </a:extLst>
          </p:cNvPr>
          <p:cNvSpPr/>
          <p:nvPr/>
        </p:nvSpPr>
        <p:spPr>
          <a:xfrm>
            <a:off x="6193117" y="2492231"/>
            <a:ext cx="685800" cy="685800"/>
          </a:xfrm>
          <a:prstGeom prst="roundRect">
            <a:avLst>
              <a:gd name="adj" fmla="val 1299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825" b="1" dirty="0"/>
              <a:t>Do not test code. Document for Digital Lab.</a:t>
            </a:r>
          </a:p>
        </p:txBody>
      </p:sp>
      <p:cxnSp>
        <p:nvCxnSpPr>
          <p:cNvPr id="90" name="Straight Arrow Connector 89">
            <a:extLst>
              <a:ext uri="{FF2B5EF4-FFF2-40B4-BE49-F238E27FC236}">
                <a16:creationId xmlns:a16="http://schemas.microsoft.com/office/drawing/2014/main" id="{5F4C57A5-0971-86CA-52EA-A5F575C32499}"/>
              </a:ext>
            </a:extLst>
          </p:cNvPr>
          <p:cNvCxnSpPr>
            <a:cxnSpLocks/>
            <a:stCxn id="89" idx="1"/>
            <a:endCxn id="92" idx="3"/>
          </p:cNvCxnSpPr>
          <p:nvPr/>
        </p:nvCxnSpPr>
        <p:spPr>
          <a:xfrm flipH="1">
            <a:off x="5361940" y="2835134"/>
            <a:ext cx="831179" cy="7601"/>
          </a:xfrm>
          <a:prstGeom prst="straightConnector1">
            <a:avLst/>
          </a:prstGeom>
          <a:ln w="254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Rectangle 90">
            <a:extLst>
              <a:ext uri="{FF2B5EF4-FFF2-40B4-BE49-F238E27FC236}">
                <a16:creationId xmlns:a16="http://schemas.microsoft.com/office/drawing/2014/main" id="{D1511856-168D-F9B5-25FC-8514643A0274}"/>
              </a:ext>
            </a:extLst>
          </p:cNvPr>
          <p:cNvSpPr/>
          <p:nvPr/>
        </p:nvSpPr>
        <p:spPr>
          <a:xfrm>
            <a:off x="6339487" y="2149334"/>
            <a:ext cx="393065" cy="160057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/>
              <a:t>Yes</a:t>
            </a:r>
            <a:endParaRPr lang="en-US" sz="1351" b="1" dirty="0"/>
          </a:p>
        </p:txBody>
      </p:sp>
      <p:sp>
        <p:nvSpPr>
          <p:cNvPr id="92" name="Rectangle: Rounded Corners 91">
            <a:extLst>
              <a:ext uri="{FF2B5EF4-FFF2-40B4-BE49-F238E27FC236}">
                <a16:creationId xmlns:a16="http://schemas.microsoft.com/office/drawing/2014/main" id="{31E25CFD-ACBB-E923-9B98-19D04722649D}"/>
              </a:ext>
            </a:extLst>
          </p:cNvPr>
          <p:cNvSpPr/>
          <p:nvPr/>
        </p:nvSpPr>
        <p:spPr>
          <a:xfrm>
            <a:off x="4676139" y="2499832"/>
            <a:ext cx="685800" cy="685800"/>
          </a:xfrm>
          <a:prstGeom prst="roundRect">
            <a:avLst/>
          </a:prstGeom>
          <a:solidFill>
            <a:srgbClr val="FF99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/>
            <a:r>
              <a:rPr lang="en-US" sz="825" b="1" dirty="0">
                <a:solidFill>
                  <a:schemeClr val="tx1"/>
                </a:solidFill>
              </a:rPr>
              <a:t>Is the event considered a Major Crime?</a:t>
            </a:r>
          </a:p>
        </p:txBody>
      </p:sp>
      <p:sp>
        <p:nvSpPr>
          <p:cNvPr id="93" name="Rectangle: Rounded Corners 92">
            <a:extLst>
              <a:ext uri="{FF2B5EF4-FFF2-40B4-BE49-F238E27FC236}">
                <a16:creationId xmlns:a16="http://schemas.microsoft.com/office/drawing/2014/main" id="{58B2F7D3-194A-22AA-5143-7A8B886A43EB}"/>
              </a:ext>
            </a:extLst>
          </p:cNvPr>
          <p:cNvSpPr/>
          <p:nvPr/>
        </p:nvSpPr>
        <p:spPr>
          <a:xfrm>
            <a:off x="3811387" y="2499832"/>
            <a:ext cx="685800" cy="685800"/>
          </a:xfrm>
          <a:prstGeom prst="roundRect">
            <a:avLst>
              <a:gd name="adj" fmla="val 12997"/>
            </a:avLst>
          </a:prstGeom>
          <a:solidFill>
            <a:schemeClr val="accent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825" b="1" dirty="0">
                <a:solidFill>
                  <a:schemeClr val="bg1"/>
                </a:solidFill>
              </a:rPr>
              <a:t>Enable Airplane Mode. Disable Bluetooth &amp; Wi-Fi.</a:t>
            </a:r>
          </a:p>
        </p:txBody>
      </p:sp>
      <p:cxnSp>
        <p:nvCxnSpPr>
          <p:cNvPr id="94" name="Straight Arrow Connector 93">
            <a:extLst>
              <a:ext uri="{FF2B5EF4-FFF2-40B4-BE49-F238E27FC236}">
                <a16:creationId xmlns:a16="http://schemas.microsoft.com/office/drawing/2014/main" id="{A8021859-0F12-013B-CFB3-AFD088ECDCA4}"/>
              </a:ext>
            </a:extLst>
          </p:cNvPr>
          <p:cNvCxnSpPr>
            <a:cxnSpLocks/>
            <a:stCxn id="93" idx="3"/>
            <a:endCxn id="92" idx="1"/>
          </p:cNvCxnSpPr>
          <p:nvPr/>
        </p:nvCxnSpPr>
        <p:spPr>
          <a:xfrm>
            <a:off x="4497187" y="2842732"/>
            <a:ext cx="178952" cy="0"/>
          </a:xfrm>
          <a:prstGeom prst="straightConnector1">
            <a:avLst/>
          </a:prstGeom>
          <a:ln w="254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Rectangle: Rounded Corners 95">
            <a:extLst>
              <a:ext uri="{FF2B5EF4-FFF2-40B4-BE49-F238E27FC236}">
                <a16:creationId xmlns:a16="http://schemas.microsoft.com/office/drawing/2014/main" id="{C5CB65F3-3E8E-EFD8-55D7-05DB4C836AFC}"/>
              </a:ext>
            </a:extLst>
          </p:cNvPr>
          <p:cNvSpPr/>
          <p:nvPr/>
        </p:nvSpPr>
        <p:spPr>
          <a:xfrm>
            <a:off x="2946176" y="2501817"/>
            <a:ext cx="685800" cy="685800"/>
          </a:xfrm>
          <a:prstGeom prst="roundRect">
            <a:avLst>
              <a:gd name="adj" fmla="val 1299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825" b="1" dirty="0"/>
              <a:t>If feasible, do not test code. Document for Digital Lab.</a:t>
            </a:r>
          </a:p>
        </p:txBody>
      </p:sp>
      <p:cxnSp>
        <p:nvCxnSpPr>
          <p:cNvPr id="97" name="Straight Arrow Connector 96">
            <a:extLst>
              <a:ext uri="{FF2B5EF4-FFF2-40B4-BE49-F238E27FC236}">
                <a16:creationId xmlns:a16="http://schemas.microsoft.com/office/drawing/2014/main" id="{F4A99823-4DC8-B017-CDD2-625EB7B01AD3}"/>
              </a:ext>
            </a:extLst>
          </p:cNvPr>
          <p:cNvCxnSpPr>
            <a:cxnSpLocks/>
            <a:stCxn id="71" idx="2"/>
            <a:endCxn id="91" idx="0"/>
          </p:cNvCxnSpPr>
          <p:nvPr/>
        </p:nvCxnSpPr>
        <p:spPr>
          <a:xfrm>
            <a:off x="6536017" y="1970567"/>
            <a:ext cx="0" cy="178764"/>
          </a:xfrm>
          <a:prstGeom prst="straightConnector1">
            <a:avLst/>
          </a:prstGeom>
          <a:ln w="254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Rectangle: Rounded Corners 114">
            <a:extLst>
              <a:ext uri="{FF2B5EF4-FFF2-40B4-BE49-F238E27FC236}">
                <a16:creationId xmlns:a16="http://schemas.microsoft.com/office/drawing/2014/main" id="{C733F84B-BACC-5A20-B1B3-71C630971B83}"/>
              </a:ext>
            </a:extLst>
          </p:cNvPr>
          <p:cNvSpPr/>
          <p:nvPr/>
        </p:nvSpPr>
        <p:spPr>
          <a:xfrm>
            <a:off x="2102067" y="4835540"/>
            <a:ext cx="1381767" cy="685799"/>
          </a:xfrm>
          <a:prstGeom prst="roundRect">
            <a:avLst>
              <a:gd name="adj" fmla="val 12997"/>
            </a:avLst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b="1" dirty="0"/>
              <a:t>Evidence must be preserved immediately!</a:t>
            </a:r>
          </a:p>
          <a:p>
            <a:pPr algn="ctr"/>
            <a:r>
              <a:rPr lang="en-US" sz="900" b="1" dirty="0"/>
              <a:t>Keep charged. </a:t>
            </a:r>
          </a:p>
          <a:p>
            <a:pPr algn="ctr"/>
            <a:r>
              <a:rPr lang="en-US" sz="900" b="1" dirty="0"/>
              <a:t>Notify Digital Lab.</a:t>
            </a:r>
          </a:p>
        </p:txBody>
      </p:sp>
      <p:sp>
        <p:nvSpPr>
          <p:cNvPr id="117" name="Rectangle 116">
            <a:extLst>
              <a:ext uri="{FF2B5EF4-FFF2-40B4-BE49-F238E27FC236}">
                <a16:creationId xmlns:a16="http://schemas.microsoft.com/office/drawing/2014/main" id="{7F40E515-F06F-DEFE-10B4-998BFB4F6434}"/>
              </a:ext>
            </a:extLst>
          </p:cNvPr>
          <p:cNvSpPr/>
          <p:nvPr/>
        </p:nvSpPr>
        <p:spPr>
          <a:xfrm>
            <a:off x="8471207" y="5100785"/>
            <a:ext cx="393065" cy="160057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/>
              <a:t>Yes</a:t>
            </a:r>
            <a:endParaRPr lang="en-US" sz="1351" b="1" dirty="0"/>
          </a:p>
        </p:txBody>
      </p:sp>
      <p:sp>
        <p:nvSpPr>
          <p:cNvPr id="118" name="Rectangle: Rounded Corners 117">
            <a:extLst>
              <a:ext uri="{FF2B5EF4-FFF2-40B4-BE49-F238E27FC236}">
                <a16:creationId xmlns:a16="http://schemas.microsoft.com/office/drawing/2014/main" id="{308BAD0B-7A21-6096-EC18-1C0674C81C4C}"/>
              </a:ext>
            </a:extLst>
          </p:cNvPr>
          <p:cNvSpPr/>
          <p:nvPr/>
        </p:nvSpPr>
        <p:spPr>
          <a:xfrm>
            <a:off x="8331615" y="3679575"/>
            <a:ext cx="685800" cy="685800"/>
          </a:xfrm>
          <a:prstGeom prst="roundRect">
            <a:avLst/>
          </a:prstGeom>
          <a:solidFill>
            <a:srgbClr val="FF99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825" b="1" dirty="0">
                <a:solidFill>
                  <a:schemeClr val="tx1"/>
                </a:solidFill>
              </a:rPr>
              <a:t>Is the event considered a Major Crime?</a:t>
            </a:r>
          </a:p>
        </p:txBody>
      </p:sp>
      <p:cxnSp>
        <p:nvCxnSpPr>
          <p:cNvPr id="119" name="Connector: Elbow 118">
            <a:extLst>
              <a:ext uri="{FF2B5EF4-FFF2-40B4-BE49-F238E27FC236}">
                <a16:creationId xmlns:a16="http://schemas.microsoft.com/office/drawing/2014/main" id="{392538F9-04D7-306C-3395-53372BA188EB}"/>
              </a:ext>
            </a:extLst>
          </p:cNvPr>
          <p:cNvCxnSpPr>
            <a:cxnSpLocks/>
            <a:stCxn id="237" idx="2"/>
            <a:endCxn id="118" idx="1"/>
          </p:cNvCxnSpPr>
          <p:nvPr/>
        </p:nvCxnSpPr>
        <p:spPr>
          <a:xfrm rot="16200000" flipH="1">
            <a:off x="7366853" y="3057717"/>
            <a:ext cx="1710003" cy="219521"/>
          </a:xfrm>
          <a:prstGeom prst="bentConnector2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Rectangle 119">
            <a:extLst>
              <a:ext uri="{FF2B5EF4-FFF2-40B4-BE49-F238E27FC236}">
                <a16:creationId xmlns:a16="http://schemas.microsoft.com/office/drawing/2014/main" id="{10EAF2B2-C94E-2DB6-F776-CCC2F44CACCC}"/>
              </a:ext>
            </a:extLst>
          </p:cNvPr>
          <p:cNvSpPr/>
          <p:nvPr/>
        </p:nvSpPr>
        <p:spPr>
          <a:xfrm>
            <a:off x="4852348" y="3945329"/>
            <a:ext cx="341680" cy="160057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1" b="1" dirty="0">
                <a:solidFill>
                  <a:schemeClr val="bg1"/>
                </a:solidFill>
              </a:rPr>
              <a:t>No</a:t>
            </a:r>
            <a:endParaRPr lang="en-US" sz="1351" b="1" dirty="0">
              <a:solidFill>
                <a:schemeClr val="bg1"/>
              </a:solidFill>
            </a:endParaRPr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2B128ED7-811F-F7E5-7FFF-882044399F56}"/>
              </a:ext>
            </a:extLst>
          </p:cNvPr>
          <p:cNvSpPr/>
          <p:nvPr/>
        </p:nvSpPr>
        <p:spPr>
          <a:xfrm>
            <a:off x="4375470" y="3945325"/>
            <a:ext cx="393065" cy="160056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</a:rPr>
              <a:t>Yes</a:t>
            </a:r>
            <a:endParaRPr lang="en-US" sz="1351" b="1" dirty="0">
              <a:solidFill>
                <a:schemeClr val="bg1"/>
              </a:solidFill>
            </a:endParaRPr>
          </a:p>
        </p:txBody>
      </p:sp>
      <p:cxnSp>
        <p:nvCxnSpPr>
          <p:cNvPr id="122" name="Connector: Elbow 121">
            <a:extLst>
              <a:ext uri="{FF2B5EF4-FFF2-40B4-BE49-F238E27FC236}">
                <a16:creationId xmlns:a16="http://schemas.microsoft.com/office/drawing/2014/main" id="{2DAFEDAF-03BA-8161-9A49-4988837ED76F}"/>
              </a:ext>
            </a:extLst>
          </p:cNvPr>
          <p:cNvCxnSpPr>
            <a:cxnSpLocks/>
            <a:stCxn id="92" idx="2"/>
            <a:endCxn id="121" idx="0"/>
          </p:cNvCxnSpPr>
          <p:nvPr/>
        </p:nvCxnSpPr>
        <p:spPr>
          <a:xfrm rot="5400000">
            <a:off x="4415677" y="3341963"/>
            <a:ext cx="759693" cy="447039"/>
          </a:xfrm>
          <a:prstGeom prst="bentConnector3">
            <a:avLst>
              <a:gd name="adj1" fmla="val 50000"/>
            </a:avLst>
          </a:prstGeom>
          <a:ln w="254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Arrow Connector 122">
            <a:extLst>
              <a:ext uri="{FF2B5EF4-FFF2-40B4-BE49-F238E27FC236}">
                <a16:creationId xmlns:a16="http://schemas.microsoft.com/office/drawing/2014/main" id="{DE4137E0-340A-E5E5-FD28-6E514196D95E}"/>
              </a:ext>
            </a:extLst>
          </p:cNvPr>
          <p:cNvCxnSpPr>
            <a:cxnSpLocks/>
            <a:stCxn id="118" idx="2"/>
            <a:endCxn id="117" idx="0"/>
          </p:cNvCxnSpPr>
          <p:nvPr/>
        </p:nvCxnSpPr>
        <p:spPr>
          <a:xfrm flipH="1">
            <a:off x="8667741" y="4365376"/>
            <a:ext cx="6777" cy="735407"/>
          </a:xfrm>
          <a:prstGeom prst="straightConnector1">
            <a:avLst/>
          </a:prstGeom>
          <a:ln w="254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Arrow Connector 123">
            <a:extLst>
              <a:ext uri="{FF2B5EF4-FFF2-40B4-BE49-F238E27FC236}">
                <a16:creationId xmlns:a16="http://schemas.microsoft.com/office/drawing/2014/main" id="{69C2E4D6-3995-5C93-8B1B-61840199A012}"/>
              </a:ext>
            </a:extLst>
          </p:cNvPr>
          <p:cNvCxnSpPr>
            <a:cxnSpLocks/>
            <a:stCxn id="121" idx="1"/>
            <a:endCxn id="52" idx="3"/>
          </p:cNvCxnSpPr>
          <p:nvPr/>
        </p:nvCxnSpPr>
        <p:spPr>
          <a:xfrm flipH="1">
            <a:off x="4194375" y="4025353"/>
            <a:ext cx="181095" cy="0"/>
          </a:xfrm>
          <a:prstGeom prst="straightConnector1">
            <a:avLst/>
          </a:prstGeom>
          <a:ln w="254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Octagon 126">
            <a:extLst>
              <a:ext uri="{FF2B5EF4-FFF2-40B4-BE49-F238E27FC236}">
                <a16:creationId xmlns:a16="http://schemas.microsoft.com/office/drawing/2014/main" id="{063D7884-DF11-C293-BDA8-1DA03C9B324A}"/>
              </a:ext>
            </a:extLst>
          </p:cNvPr>
          <p:cNvSpPr/>
          <p:nvPr/>
        </p:nvSpPr>
        <p:spPr>
          <a:xfrm>
            <a:off x="8331615" y="6051847"/>
            <a:ext cx="685800" cy="685800"/>
          </a:xfrm>
          <a:prstGeom prst="octagon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 anchorCtr="1"/>
          <a:lstStyle/>
          <a:p>
            <a:pPr algn="ctr"/>
            <a:r>
              <a:rPr lang="en-US" sz="825" b="1" dirty="0">
                <a:solidFill>
                  <a:srgbClr val="FFFF00"/>
                </a:solidFill>
              </a:rPr>
              <a:t>LEAVE OFF. </a:t>
            </a:r>
          </a:p>
          <a:p>
            <a:pPr algn="ctr"/>
            <a:r>
              <a:rPr lang="en-US" sz="825" b="1" dirty="0">
                <a:solidFill>
                  <a:srgbClr val="FFFF00"/>
                </a:solidFill>
              </a:rPr>
              <a:t>DO NOT CHARGE!</a:t>
            </a:r>
          </a:p>
        </p:txBody>
      </p:sp>
      <p:cxnSp>
        <p:nvCxnSpPr>
          <p:cNvPr id="128" name="Straight Arrow Connector 127">
            <a:extLst>
              <a:ext uri="{FF2B5EF4-FFF2-40B4-BE49-F238E27FC236}">
                <a16:creationId xmlns:a16="http://schemas.microsoft.com/office/drawing/2014/main" id="{D681BCE9-2B42-8F67-791B-7808FCF9AFA7}"/>
              </a:ext>
            </a:extLst>
          </p:cNvPr>
          <p:cNvCxnSpPr>
            <a:cxnSpLocks/>
            <a:endCxn id="229" idx="3"/>
          </p:cNvCxnSpPr>
          <p:nvPr/>
        </p:nvCxnSpPr>
        <p:spPr>
          <a:xfrm flipH="1">
            <a:off x="7988863" y="6394749"/>
            <a:ext cx="342752" cy="1"/>
          </a:xfrm>
          <a:prstGeom prst="straightConnector1">
            <a:avLst/>
          </a:prstGeom>
          <a:ln w="254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Arrow Connector 131">
            <a:extLst>
              <a:ext uri="{FF2B5EF4-FFF2-40B4-BE49-F238E27FC236}">
                <a16:creationId xmlns:a16="http://schemas.microsoft.com/office/drawing/2014/main" id="{7EBA9575-8780-CD0E-C859-96DC4789D406}"/>
              </a:ext>
            </a:extLst>
          </p:cNvPr>
          <p:cNvCxnSpPr>
            <a:cxnSpLocks/>
            <a:stCxn id="1242" idx="1"/>
          </p:cNvCxnSpPr>
          <p:nvPr/>
        </p:nvCxnSpPr>
        <p:spPr>
          <a:xfrm flipH="1">
            <a:off x="7822269" y="5182403"/>
            <a:ext cx="167667" cy="0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Octagon 132">
            <a:extLst>
              <a:ext uri="{FF2B5EF4-FFF2-40B4-BE49-F238E27FC236}">
                <a16:creationId xmlns:a16="http://schemas.microsoft.com/office/drawing/2014/main" id="{F6197906-4D74-3B0A-C274-975BA149E596}"/>
              </a:ext>
            </a:extLst>
          </p:cNvPr>
          <p:cNvSpPr/>
          <p:nvPr/>
        </p:nvSpPr>
        <p:spPr>
          <a:xfrm>
            <a:off x="7136468" y="4835537"/>
            <a:ext cx="685800" cy="685800"/>
          </a:xfrm>
          <a:prstGeom prst="octagon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 anchorCtr="1"/>
          <a:lstStyle/>
          <a:p>
            <a:pPr algn="ctr"/>
            <a:r>
              <a:rPr lang="en-US" sz="825" b="1" dirty="0">
                <a:solidFill>
                  <a:srgbClr val="FFFF00"/>
                </a:solidFill>
              </a:rPr>
              <a:t>LEAVE OFF. </a:t>
            </a:r>
          </a:p>
          <a:p>
            <a:pPr algn="ctr"/>
            <a:r>
              <a:rPr lang="en-US" sz="825" b="1" dirty="0">
                <a:solidFill>
                  <a:srgbClr val="FFFF00"/>
                </a:solidFill>
              </a:rPr>
              <a:t>DO NOT CHARGE!</a:t>
            </a:r>
          </a:p>
        </p:txBody>
      </p:sp>
      <p:cxnSp>
        <p:nvCxnSpPr>
          <p:cNvPr id="134" name="Straight Arrow Connector 133">
            <a:extLst>
              <a:ext uri="{FF2B5EF4-FFF2-40B4-BE49-F238E27FC236}">
                <a16:creationId xmlns:a16="http://schemas.microsoft.com/office/drawing/2014/main" id="{0AE17587-76B2-019A-CA39-4D65CFCD7C97}"/>
              </a:ext>
            </a:extLst>
          </p:cNvPr>
          <p:cNvCxnSpPr>
            <a:cxnSpLocks/>
            <a:endCxn id="220" idx="3"/>
          </p:cNvCxnSpPr>
          <p:nvPr/>
        </p:nvCxnSpPr>
        <p:spPr>
          <a:xfrm flipH="1">
            <a:off x="6706406" y="5174103"/>
            <a:ext cx="430065" cy="5989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8" name="Rectangle 137">
            <a:extLst>
              <a:ext uri="{FF2B5EF4-FFF2-40B4-BE49-F238E27FC236}">
                <a16:creationId xmlns:a16="http://schemas.microsoft.com/office/drawing/2014/main" id="{55A029FB-A53D-CA9E-E274-1B8A95277078}"/>
              </a:ext>
            </a:extLst>
          </p:cNvPr>
          <p:cNvSpPr/>
          <p:nvPr/>
        </p:nvSpPr>
        <p:spPr>
          <a:xfrm>
            <a:off x="4845581" y="2152418"/>
            <a:ext cx="341680" cy="160057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1" b="1" dirty="0"/>
              <a:t>No</a:t>
            </a:r>
            <a:endParaRPr lang="en-US" sz="1351" b="1" dirty="0"/>
          </a:p>
        </p:txBody>
      </p:sp>
      <p:cxnSp>
        <p:nvCxnSpPr>
          <p:cNvPr id="139" name="Straight Arrow Connector 138">
            <a:extLst>
              <a:ext uri="{FF2B5EF4-FFF2-40B4-BE49-F238E27FC236}">
                <a16:creationId xmlns:a16="http://schemas.microsoft.com/office/drawing/2014/main" id="{0F108C52-3E6B-D4E5-0BE1-6B360BFCE268}"/>
              </a:ext>
            </a:extLst>
          </p:cNvPr>
          <p:cNvCxnSpPr>
            <a:cxnSpLocks/>
            <a:stCxn id="61" idx="2"/>
            <a:endCxn id="138" idx="0"/>
          </p:cNvCxnSpPr>
          <p:nvPr/>
        </p:nvCxnSpPr>
        <p:spPr>
          <a:xfrm>
            <a:off x="5016421" y="1970567"/>
            <a:ext cx="0" cy="181848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Straight Arrow Connector 139">
            <a:extLst>
              <a:ext uri="{FF2B5EF4-FFF2-40B4-BE49-F238E27FC236}">
                <a16:creationId xmlns:a16="http://schemas.microsoft.com/office/drawing/2014/main" id="{74AFE207-7D37-9DEB-437A-77F3A4A3B241}"/>
              </a:ext>
            </a:extLst>
          </p:cNvPr>
          <p:cNvCxnSpPr>
            <a:cxnSpLocks/>
            <a:stCxn id="138" idx="2"/>
            <a:endCxn id="92" idx="0"/>
          </p:cNvCxnSpPr>
          <p:nvPr/>
        </p:nvCxnSpPr>
        <p:spPr>
          <a:xfrm>
            <a:off x="5016422" y="2312472"/>
            <a:ext cx="2619" cy="187360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0" name="Rectangle: Rounded Corners 219">
            <a:extLst>
              <a:ext uri="{FF2B5EF4-FFF2-40B4-BE49-F238E27FC236}">
                <a16:creationId xmlns:a16="http://schemas.microsoft.com/office/drawing/2014/main" id="{DAC6F620-D1BE-3B2F-D161-0C664887E4F0}"/>
              </a:ext>
            </a:extLst>
          </p:cNvPr>
          <p:cNvSpPr/>
          <p:nvPr/>
        </p:nvSpPr>
        <p:spPr>
          <a:xfrm>
            <a:off x="5370463" y="4837191"/>
            <a:ext cx="1335943" cy="685799"/>
          </a:xfrm>
          <a:prstGeom prst="roundRect">
            <a:avLst>
              <a:gd name="adj" fmla="val 12997"/>
            </a:avLst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b="1" dirty="0"/>
              <a:t>Store in regular evidence per policy.</a:t>
            </a:r>
          </a:p>
        </p:txBody>
      </p:sp>
      <p:sp>
        <p:nvSpPr>
          <p:cNvPr id="229" name="Rectangle: Rounded Corners 228">
            <a:extLst>
              <a:ext uri="{FF2B5EF4-FFF2-40B4-BE49-F238E27FC236}">
                <a16:creationId xmlns:a16="http://schemas.microsoft.com/office/drawing/2014/main" id="{8004742C-360C-6257-5741-4E1EAB900F9E}"/>
              </a:ext>
            </a:extLst>
          </p:cNvPr>
          <p:cNvSpPr/>
          <p:nvPr/>
        </p:nvSpPr>
        <p:spPr>
          <a:xfrm>
            <a:off x="6652923" y="6051848"/>
            <a:ext cx="1335943" cy="685799"/>
          </a:xfrm>
          <a:prstGeom prst="roundRect">
            <a:avLst>
              <a:gd name="adj" fmla="val 12997"/>
            </a:avLst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b="1" dirty="0">
                <a:solidFill>
                  <a:srgbClr val="FF0000"/>
                </a:solidFill>
              </a:rPr>
              <a:t>*</a:t>
            </a:r>
            <a:r>
              <a:rPr lang="en-US" sz="900" b="1" dirty="0"/>
              <a:t> Place in Faraday bag </a:t>
            </a:r>
            <a:r>
              <a:rPr lang="en-US" sz="900" b="1" u="sng" dirty="0"/>
              <a:t>without</a:t>
            </a:r>
            <a:r>
              <a:rPr lang="en-US" sz="900" b="1" dirty="0"/>
              <a:t> portable charger. Notify Digital Lab without delay. </a:t>
            </a:r>
          </a:p>
        </p:txBody>
      </p:sp>
      <p:sp>
        <p:nvSpPr>
          <p:cNvPr id="233" name="Octagon 232">
            <a:extLst>
              <a:ext uri="{FF2B5EF4-FFF2-40B4-BE49-F238E27FC236}">
                <a16:creationId xmlns:a16="http://schemas.microsoft.com/office/drawing/2014/main" id="{AB594476-DA77-F340-E00A-8B6187C35D13}"/>
              </a:ext>
            </a:extLst>
          </p:cNvPr>
          <p:cNvSpPr/>
          <p:nvPr/>
        </p:nvSpPr>
        <p:spPr>
          <a:xfrm>
            <a:off x="7136468" y="481831"/>
            <a:ext cx="685800" cy="685800"/>
          </a:xfrm>
          <a:prstGeom prst="octagon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 anchorCtr="1"/>
          <a:lstStyle/>
          <a:p>
            <a:pPr algn="ctr"/>
            <a:r>
              <a:rPr lang="en-US" sz="1051" b="1" u="sng" dirty="0">
                <a:solidFill>
                  <a:srgbClr val="FFFF00"/>
                </a:solidFill>
              </a:rPr>
              <a:t>DO NOT </a:t>
            </a:r>
            <a:r>
              <a:rPr lang="en-US" sz="825" b="1" dirty="0">
                <a:solidFill>
                  <a:srgbClr val="FFFF00"/>
                </a:solidFill>
              </a:rPr>
              <a:t>POWER ON OR PLUG IN!</a:t>
            </a:r>
          </a:p>
        </p:txBody>
      </p:sp>
      <p:sp>
        <p:nvSpPr>
          <p:cNvPr id="234" name="Rectangle: Rounded Corners 233">
            <a:extLst>
              <a:ext uri="{FF2B5EF4-FFF2-40B4-BE49-F238E27FC236}">
                <a16:creationId xmlns:a16="http://schemas.microsoft.com/office/drawing/2014/main" id="{BF473341-0C37-3BEA-605E-28D92FF89B6B}"/>
              </a:ext>
            </a:extLst>
          </p:cNvPr>
          <p:cNvSpPr/>
          <p:nvPr/>
        </p:nvSpPr>
        <p:spPr>
          <a:xfrm>
            <a:off x="8313967" y="1290711"/>
            <a:ext cx="685800" cy="685800"/>
          </a:xfrm>
          <a:prstGeom prst="roundRect">
            <a:avLst>
              <a:gd name="adj" fmla="val 12997"/>
            </a:avLst>
          </a:prstGeom>
          <a:solidFill>
            <a:srgbClr val="FF99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sz="975" b="1" u="sng" dirty="0">
                <a:solidFill>
                  <a:schemeClr val="tx1"/>
                </a:solidFill>
              </a:rPr>
              <a:t>PASSCODE!</a:t>
            </a:r>
          </a:p>
          <a:p>
            <a:pPr algn="ctr"/>
            <a:r>
              <a:rPr lang="en-US" sz="825" b="1" dirty="0">
                <a:solidFill>
                  <a:schemeClr val="tx1"/>
                </a:solidFill>
              </a:rPr>
              <a:t>Obtain the passcode?</a:t>
            </a:r>
          </a:p>
          <a:p>
            <a:pPr algn="ctr"/>
            <a:r>
              <a:rPr lang="en-US" sz="825" b="1" dirty="0">
                <a:solidFill>
                  <a:schemeClr val="tx1"/>
                </a:solidFill>
              </a:rPr>
              <a:t> (if applicable)</a:t>
            </a:r>
          </a:p>
        </p:txBody>
      </p:sp>
      <p:sp>
        <p:nvSpPr>
          <p:cNvPr id="235" name="Rectangle 234">
            <a:extLst>
              <a:ext uri="{FF2B5EF4-FFF2-40B4-BE49-F238E27FC236}">
                <a16:creationId xmlns:a16="http://schemas.microsoft.com/office/drawing/2014/main" id="{7E73076A-D450-B1DF-4D67-E8F661A48FDA}"/>
              </a:ext>
            </a:extLst>
          </p:cNvPr>
          <p:cNvSpPr/>
          <p:nvPr/>
        </p:nvSpPr>
        <p:spPr>
          <a:xfrm>
            <a:off x="5637679" y="604006"/>
            <a:ext cx="341680" cy="16664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1" b="1" dirty="0"/>
              <a:t>No</a:t>
            </a:r>
            <a:endParaRPr lang="en-US" sz="1351" b="1" dirty="0"/>
          </a:p>
        </p:txBody>
      </p:sp>
      <p:sp>
        <p:nvSpPr>
          <p:cNvPr id="236" name="Rectangle: Rounded Corners 235">
            <a:extLst>
              <a:ext uri="{FF2B5EF4-FFF2-40B4-BE49-F238E27FC236}">
                <a16:creationId xmlns:a16="http://schemas.microsoft.com/office/drawing/2014/main" id="{FE81F6A3-BAFE-8850-AB20-7CD0D4646534}"/>
              </a:ext>
            </a:extLst>
          </p:cNvPr>
          <p:cNvSpPr/>
          <p:nvPr/>
        </p:nvSpPr>
        <p:spPr>
          <a:xfrm>
            <a:off x="8323061" y="2508083"/>
            <a:ext cx="685800" cy="685800"/>
          </a:xfrm>
          <a:prstGeom prst="roundRect">
            <a:avLst>
              <a:gd name="adj" fmla="val 1299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 anchorCtr="1"/>
          <a:lstStyle/>
          <a:p>
            <a:pPr algn="ctr"/>
            <a:r>
              <a:rPr lang="en-US" sz="825" b="1" dirty="0"/>
              <a:t>Don’t power on. Document  code for Digital Lab.</a:t>
            </a:r>
          </a:p>
        </p:txBody>
      </p:sp>
      <p:sp>
        <p:nvSpPr>
          <p:cNvPr id="237" name="Rectangle 236">
            <a:extLst>
              <a:ext uri="{FF2B5EF4-FFF2-40B4-BE49-F238E27FC236}">
                <a16:creationId xmlns:a16="http://schemas.microsoft.com/office/drawing/2014/main" id="{FEAFEBFD-1ECB-9993-4E27-2BBA0F5A6C3C}"/>
              </a:ext>
            </a:extLst>
          </p:cNvPr>
          <p:cNvSpPr/>
          <p:nvPr/>
        </p:nvSpPr>
        <p:spPr>
          <a:xfrm>
            <a:off x="7941253" y="2152419"/>
            <a:ext cx="341680" cy="160057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1" b="1" dirty="0"/>
              <a:t>No</a:t>
            </a:r>
            <a:endParaRPr lang="en-US" sz="1100" b="1" dirty="0"/>
          </a:p>
        </p:txBody>
      </p:sp>
      <p:cxnSp>
        <p:nvCxnSpPr>
          <p:cNvPr id="238" name="Straight Arrow Connector 237">
            <a:extLst>
              <a:ext uri="{FF2B5EF4-FFF2-40B4-BE49-F238E27FC236}">
                <a16:creationId xmlns:a16="http://schemas.microsoft.com/office/drawing/2014/main" id="{E2B936BC-ECBB-C6F2-00C6-A20E3B26EDCE}"/>
              </a:ext>
            </a:extLst>
          </p:cNvPr>
          <p:cNvCxnSpPr>
            <a:cxnSpLocks/>
            <a:stCxn id="5" idx="3"/>
            <a:endCxn id="235" idx="1"/>
          </p:cNvCxnSpPr>
          <p:nvPr/>
        </p:nvCxnSpPr>
        <p:spPr>
          <a:xfrm>
            <a:off x="5283931" y="684607"/>
            <a:ext cx="353751" cy="2720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9" name="Straight Arrow Connector 238">
            <a:extLst>
              <a:ext uri="{FF2B5EF4-FFF2-40B4-BE49-F238E27FC236}">
                <a16:creationId xmlns:a16="http://schemas.microsoft.com/office/drawing/2014/main" id="{F64BC6E7-7E12-6BEB-FE3C-CF5B1B50EF4A}"/>
              </a:ext>
            </a:extLst>
          </p:cNvPr>
          <p:cNvCxnSpPr>
            <a:cxnSpLocks/>
            <a:stCxn id="236" idx="2"/>
            <a:endCxn id="118" idx="0"/>
          </p:cNvCxnSpPr>
          <p:nvPr/>
        </p:nvCxnSpPr>
        <p:spPr>
          <a:xfrm>
            <a:off x="8665965" y="3193883"/>
            <a:ext cx="8553" cy="485692"/>
          </a:xfrm>
          <a:prstGeom prst="straightConnector1">
            <a:avLst/>
          </a:prstGeom>
          <a:ln w="254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0" name="Connector: Elbow 239">
            <a:extLst>
              <a:ext uri="{FF2B5EF4-FFF2-40B4-BE49-F238E27FC236}">
                <a16:creationId xmlns:a16="http://schemas.microsoft.com/office/drawing/2014/main" id="{86DA9DCF-87B6-FE5E-7C73-043A68FBC234}"/>
              </a:ext>
            </a:extLst>
          </p:cNvPr>
          <p:cNvCxnSpPr>
            <a:cxnSpLocks/>
            <a:stCxn id="233" idx="0"/>
            <a:endCxn id="234" idx="0"/>
          </p:cNvCxnSpPr>
          <p:nvPr/>
        </p:nvCxnSpPr>
        <p:spPr>
          <a:xfrm>
            <a:off x="7822270" y="682699"/>
            <a:ext cx="834599" cy="608015"/>
          </a:xfrm>
          <a:prstGeom prst="bentConnector2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1" name="Connector: Elbow 240">
            <a:extLst>
              <a:ext uri="{FF2B5EF4-FFF2-40B4-BE49-F238E27FC236}">
                <a16:creationId xmlns:a16="http://schemas.microsoft.com/office/drawing/2014/main" id="{5175CE1B-14E3-0F26-96FE-1728F888B4E5}"/>
              </a:ext>
            </a:extLst>
          </p:cNvPr>
          <p:cNvCxnSpPr>
            <a:cxnSpLocks/>
            <a:stCxn id="234" idx="1"/>
            <a:endCxn id="237" idx="0"/>
          </p:cNvCxnSpPr>
          <p:nvPr/>
        </p:nvCxnSpPr>
        <p:spPr>
          <a:xfrm rot="10800000" flipV="1">
            <a:off x="8112098" y="1633611"/>
            <a:ext cx="201873" cy="518807"/>
          </a:xfrm>
          <a:prstGeom prst="bentConnector2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2" name="Straight Arrow Connector 241">
            <a:extLst>
              <a:ext uri="{FF2B5EF4-FFF2-40B4-BE49-F238E27FC236}">
                <a16:creationId xmlns:a16="http://schemas.microsoft.com/office/drawing/2014/main" id="{449EA8CC-E8DD-DE35-E9A3-2B5BF50CAB82}"/>
              </a:ext>
            </a:extLst>
          </p:cNvPr>
          <p:cNvCxnSpPr>
            <a:cxnSpLocks/>
            <a:stCxn id="235" idx="3"/>
            <a:endCxn id="233" idx="5"/>
          </p:cNvCxnSpPr>
          <p:nvPr/>
        </p:nvCxnSpPr>
        <p:spPr>
          <a:xfrm flipV="1">
            <a:off x="5979359" y="682695"/>
            <a:ext cx="1157111" cy="4632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3" name="Straight Arrow Connector 242">
            <a:extLst>
              <a:ext uri="{FF2B5EF4-FFF2-40B4-BE49-F238E27FC236}">
                <a16:creationId xmlns:a16="http://schemas.microsoft.com/office/drawing/2014/main" id="{9187FE48-F8EA-6E9E-89BC-D27C0D3B6270}"/>
              </a:ext>
            </a:extLst>
          </p:cNvPr>
          <p:cNvCxnSpPr>
            <a:cxnSpLocks/>
            <a:stCxn id="388" idx="2"/>
            <a:endCxn id="236" idx="0"/>
          </p:cNvCxnSpPr>
          <p:nvPr/>
        </p:nvCxnSpPr>
        <p:spPr>
          <a:xfrm>
            <a:off x="8656870" y="2316810"/>
            <a:ext cx="9095" cy="191275"/>
          </a:xfrm>
          <a:prstGeom prst="straightConnector1">
            <a:avLst/>
          </a:prstGeom>
          <a:ln w="254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9" name="Rectangle: Rounded Corners 318">
            <a:extLst>
              <a:ext uri="{FF2B5EF4-FFF2-40B4-BE49-F238E27FC236}">
                <a16:creationId xmlns:a16="http://schemas.microsoft.com/office/drawing/2014/main" id="{3211B9D6-6576-704E-91F4-FC121E7610EF}"/>
              </a:ext>
            </a:extLst>
          </p:cNvPr>
          <p:cNvSpPr/>
          <p:nvPr/>
        </p:nvSpPr>
        <p:spPr>
          <a:xfrm>
            <a:off x="1155142" y="6051848"/>
            <a:ext cx="1335943" cy="678859"/>
          </a:xfrm>
          <a:prstGeom prst="roundRect">
            <a:avLst>
              <a:gd name="adj" fmla="val 12997"/>
            </a:avLst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b="1" dirty="0">
                <a:solidFill>
                  <a:schemeClr val="bg1"/>
                </a:solidFill>
              </a:rPr>
              <a:t>Contact Digital Lab </a:t>
            </a:r>
            <a:r>
              <a:rPr lang="en-US" sz="900" b="1" u="sng" dirty="0">
                <a:solidFill>
                  <a:schemeClr val="bg1"/>
                </a:solidFill>
              </a:rPr>
              <a:t>immediately</a:t>
            </a:r>
            <a:r>
              <a:rPr lang="en-US" sz="900" b="1" dirty="0">
                <a:solidFill>
                  <a:schemeClr val="bg1"/>
                </a:solidFill>
              </a:rPr>
              <a:t> for processing!</a:t>
            </a:r>
            <a:endParaRPr lang="en-US" sz="900" b="1" dirty="0"/>
          </a:p>
        </p:txBody>
      </p:sp>
      <p:cxnSp>
        <p:nvCxnSpPr>
          <p:cNvPr id="336" name="Straight Arrow Connector 335">
            <a:extLst>
              <a:ext uri="{FF2B5EF4-FFF2-40B4-BE49-F238E27FC236}">
                <a16:creationId xmlns:a16="http://schemas.microsoft.com/office/drawing/2014/main" id="{EFE1879E-B4CA-A704-B0F1-3EAF649BE06D}"/>
              </a:ext>
            </a:extLst>
          </p:cNvPr>
          <p:cNvCxnSpPr>
            <a:cxnSpLocks/>
            <a:stCxn id="22" idx="2"/>
            <a:endCxn id="23" idx="0"/>
          </p:cNvCxnSpPr>
          <p:nvPr/>
        </p:nvCxnSpPr>
        <p:spPr>
          <a:xfrm flipH="1">
            <a:off x="486110" y="4365376"/>
            <a:ext cx="1467" cy="472535"/>
          </a:xfrm>
          <a:prstGeom prst="straightConnector1">
            <a:avLst/>
          </a:prstGeom>
          <a:ln w="254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9" name="Straight Arrow Connector 338">
            <a:extLst>
              <a:ext uri="{FF2B5EF4-FFF2-40B4-BE49-F238E27FC236}">
                <a16:creationId xmlns:a16="http://schemas.microsoft.com/office/drawing/2014/main" id="{CAF80B33-6EFB-B84A-8896-11D8DAB58393}"/>
              </a:ext>
            </a:extLst>
          </p:cNvPr>
          <p:cNvCxnSpPr>
            <a:cxnSpLocks/>
            <a:stCxn id="21" idx="2"/>
            <a:endCxn id="22" idx="0"/>
          </p:cNvCxnSpPr>
          <p:nvPr/>
        </p:nvCxnSpPr>
        <p:spPr>
          <a:xfrm>
            <a:off x="476263" y="3185635"/>
            <a:ext cx="11312" cy="493943"/>
          </a:xfrm>
          <a:prstGeom prst="straightConnector1">
            <a:avLst/>
          </a:prstGeom>
          <a:ln w="254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2" name="Straight Arrow Connector 341">
            <a:extLst>
              <a:ext uri="{FF2B5EF4-FFF2-40B4-BE49-F238E27FC236}">
                <a16:creationId xmlns:a16="http://schemas.microsoft.com/office/drawing/2014/main" id="{98710C68-EEB2-4E68-E111-7E7805FBA5D9}"/>
              </a:ext>
            </a:extLst>
          </p:cNvPr>
          <p:cNvCxnSpPr>
            <a:cxnSpLocks/>
            <a:stCxn id="20" idx="2"/>
            <a:endCxn id="21" idx="0"/>
          </p:cNvCxnSpPr>
          <p:nvPr/>
        </p:nvCxnSpPr>
        <p:spPr>
          <a:xfrm>
            <a:off x="476263" y="2316878"/>
            <a:ext cx="0" cy="182955"/>
          </a:xfrm>
          <a:prstGeom prst="straightConnector1">
            <a:avLst/>
          </a:prstGeom>
          <a:ln w="254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6" name="Straight Arrow Connector 345">
            <a:extLst>
              <a:ext uri="{FF2B5EF4-FFF2-40B4-BE49-F238E27FC236}">
                <a16:creationId xmlns:a16="http://schemas.microsoft.com/office/drawing/2014/main" id="{51B01692-3FCE-A58F-A82C-D5582FD9297F}"/>
              </a:ext>
            </a:extLst>
          </p:cNvPr>
          <p:cNvCxnSpPr>
            <a:cxnSpLocks/>
            <a:stCxn id="14" idx="2"/>
            <a:endCxn id="20" idx="0"/>
          </p:cNvCxnSpPr>
          <p:nvPr/>
        </p:nvCxnSpPr>
        <p:spPr>
          <a:xfrm>
            <a:off x="476263" y="1976887"/>
            <a:ext cx="0" cy="177640"/>
          </a:xfrm>
          <a:prstGeom prst="straightConnector1">
            <a:avLst/>
          </a:prstGeom>
          <a:ln w="254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2" name="Straight Arrow Connector 351">
            <a:extLst>
              <a:ext uri="{FF2B5EF4-FFF2-40B4-BE49-F238E27FC236}">
                <a16:creationId xmlns:a16="http://schemas.microsoft.com/office/drawing/2014/main" id="{AD4948AD-9B2E-CEA5-06B8-9071B4860A10}"/>
              </a:ext>
            </a:extLst>
          </p:cNvPr>
          <p:cNvCxnSpPr>
            <a:cxnSpLocks/>
            <a:stCxn id="14" idx="3"/>
            <a:endCxn id="38" idx="1"/>
          </p:cNvCxnSpPr>
          <p:nvPr/>
        </p:nvCxnSpPr>
        <p:spPr>
          <a:xfrm>
            <a:off x="819164" y="1633989"/>
            <a:ext cx="207743" cy="221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5" name="Straight Arrow Connector 354">
            <a:extLst>
              <a:ext uri="{FF2B5EF4-FFF2-40B4-BE49-F238E27FC236}">
                <a16:creationId xmlns:a16="http://schemas.microsoft.com/office/drawing/2014/main" id="{FD670C63-92EE-1D32-61A3-A6BB0D68026B}"/>
              </a:ext>
            </a:extLst>
          </p:cNvPr>
          <p:cNvCxnSpPr>
            <a:cxnSpLocks/>
            <a:stCxn id="38" idx="3"/>
            <a:endCxn id="39" idx="1"/>
          </p:cNvCxnSpPr>
          <p:nvPr/>
        </p:nvCxnSpPr>
        <p:spPr>
          <a:xfrm flipV="1">
            <a:off x="1368588" y="1627669"/>
            <a:ext cx="207743" cy="6541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8" name="Rectangle 387">
            <a:extLst>
              <a:ext uri="{FF2B5EF4-FFF2-40B4-BE49-F238E27FC236}">
                <a16:creationId xmlns:a16="http://schemas.microsoft.com/office/drawing/2014/main" id="{10AF73FA-FF3F-BC5E-62DA-F0FFCBFC9BCB}"/>
              </a:ext>
            </a:extLst>
          </p:cNvPr>
          <p:cNvSpPr/>
          <p:nvPr/>
        </p:nvSpPr>
        <p:spPr>
          <a:xfrm>
            <a:off x="8460337" y="2156753"/>
            <a:ext cx="393065" cy="160056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</a:rPr>
              <a:t>Yes</a:t>
            </a:r>
            <a:endParaRPr lang="en-US" sz="1351" b="1" dirty="0">
              <a:solidFill>
                <a:schemeClr val="bg1"/>
              </a:solidFill>
            </a:endParaRPr>
          </a:p>
        </p:txBody>
      </p:sp>
      <p:cxnSp>
        <p:nvCxnSpPr>
          <p:cNvPr id="896" name="Straight Arrow Connector 895">
            <a:extLst>
              <a:ext uri="{FF2B5EF4-FFF2-40B4-BE49-F238E27FC236}">
                <a16:creationId xmlns:a16="http://schemas.microsoft.com/office/drawing/2014/main" id="{5915D4EF-32AD-E811-7B5E-9E0C324B3102}"/>
              </a:ext>
            </a:extLst>
          </p:cNvPr>
          <p:cNvCxnSpPr>
            <a:cxnSpLocks/>
            <a:stCxn id="91" idx="2"/>
            <a:endCxn id="89" idx="0"/>
          </p:cNvCxnSpPr>
          <p:nvPr/>
        </p:nvCxnSpPr>
        <p:spPr>
          <a:xfrm>
            <a:off x="6536017" y="2309390"/>
            <a:ext cx="0" cy="182843"/>
          </a:xfrm>
          <a:prstGeom prst="straightConnector1">
            <a:avLst/>
          </a:prstGeom>
          <a:ln w="254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9" name="Straight Arrow Connector 908">
            <a:extLst>
              <a:ext uri="{FF2B5EF4-FFF2-40B4-BE49-F238E27FC236}">
                <a16:creationId xmlns:a16="http://schemas.microsoft.com/office/drawing/2014/main" id="{63749463-C10F-9C22-9126-FD20A488D167}"/>
              </a:ext>
            </a:extLst>
          </p:cNvPr>
          <p:cNvCxnSpPr>
            <a:cxnSpLocks/>
            <a:stCxn id="92" idx="2"/>
            <a:endCxn id="120" idx="0"/>
          </p:cNvCxnSpPr>
          <p:nvPr/>
        </p:nvCxnSpPr>
        <p:spPr>
          <a:xfrm>
            <a:off x="5019041" y="3185635"/>
            <a:ext cx="4149" cy="759693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4" name="Straight Arrow Connector 993">
            <a:extLst>
              <a:ext uri="{FF2B5EF4-FFF2-40B4-BE49-F238E27FC236}">
                <a16:creationId xmlns:a16="http://schemas.microsoft.com/office/drawing/2014/main" id="{CA710CA3-EC91-DA6C-CDC8-76D11A69D066}"/>
              </a:ext>
            </a:extLst>
          </p:cNvPr>
          <p:cNvCxnSpPr>
            <a:cxnSpLocks/>
            <a:stCxn id="234" idx="2"/>
            <a:endCxn id="388" idx="0"/>
          </p:cNvCxnSpPr>
          <p:nvPr/>
        </p:nvCxnSpPr>
        <p:spPr>
          <a:xfrm>
            <a:off x="8656867" y="1976513"/>
            <a:ext cx="0" cy="180243"/>
          </a:xfrm>
          <a:prstGeom prst="straightConnector1">
            <a:avLst/>
          </a:prstGeom>
          <a:ln w="254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6" name="Connector: Elbow 1045">
            <a:extLst>
              <a:ext uri="{FF2B5EF4-FFF2-40B4-BE49-F238E27FC236}">
                <a16:creationId xmlns:a16="http://schemas.microsoft.com/office/drawing/2014/main" id="{313E3F02-6F73-4BC0-AEA4-E98DC1C52526}"/>
              </a:ext>
            </a:extLst>
          </p:cNvPr>
          <p:cNvCxnSpPr>
            <a:cxnSpLocks/>
            <a:stCxn id="13" idx="5"/>
            <a:endCxn id="14" idx="0"/>
          </p:cNvCxnSpPr>
          <p:nvPr/>
        </p:nvCxnSpPr>
        <p:spPr>
          <a:xfrm rot="10800000" flipV="1">
            <a:off x="476267" y="682695"/>
            <a:ext cx="1100065" cy="608392"/>
          </a:xfrm>
          <a:prstGeom prst="bentConnector2">
            <a:avLst/>
          </a:prstGeom>
          <a:ln w="254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5" name="Rectangle 1194">
            <a:extLst>
              <a:ext uri="{FF2B5EF4-FFF2-40B4-BE49-F238E27FC236}">
                <a16:creationId xmlns:a16="http://schemas.microsoft.com/office/drawing/2014/main" id="{5E2AC379-A897-A470-970A-D7417A0BB01E}"/>
              </a:ext>
            </a:extLst>
          </p:cNvPr>
          <p:cNvSpPr/>
          <p:nvPr/>
        </p:nvSpPr>
        <p:spPr>
          <a:xfrm>
            <a:off x="1720946" y="2146448"/>
            <a:ext cx="393065" cy="162351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/>
              <a:t>Yes</a:t>
            </a:r>
            <a:endParaRPr lang="en-US" sz="1351" b="1" dirty="0"/>
          </a:p>
        </p:txBody>
      </p:sp>
      <p:sp>
        <p:nvSpPr>
          <p:cNvPr id="1242" name="Rectangle 1241">
            <a:extLst>
              <a:ext uri="{FF2B5EF4-FFF2-40B4-BE49-F238E27FC236}">
                <a16:creationId xmlns:a16="http://schemas.microsoft.com/office/drawing/2014/main" id="{B87046F6-7B90-A480-4409-36BECE2F0847}"/>
              </a:ext>
            </a:extLst>
          </p:cNvPr>
          <p:cNvSpPr/>
          <p:nvPr/>
        </p:nvSpPr>
        <p:spPr>
          <a:xfrm>
            <a:off x="7989935" y="5102378"/>
            <a:ext cx="341680" cy="160057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1" b="1" dirty="0"/>
              <a:t>No</a:t>
            </a:r>
            <a:endParaRPr lang="en-US" sz="1351" b="1" dirty="0"/>
          </a:p>
        </p:txBody>
      </p:sp>
      <p:cxnSp>
        <p:nvCxnSpPr>
          <p:cNvPr id="1258" name="Straight Arrow Connector 1257">
            <a:extLst>
              <a:ext uri="{FF2B5EF4-FFF2-40B4-BE49-F238E27FC236}">
                <a16:creationId xmlns:a16="http://schemas.microsoft.com/office/drawing/2014/main" id="{C0343B78-3686-8570-5AC9-8EB9D7BDA6CC}"/>
              </a:ext>
            </a:extLst>
          </p:cNvPr>
          <p:cNvCxnSpPr>
            <a:cxnSpLocks/>
            <a:stCxn id="117" idx="2"/>
          </p:cNvCxnSpPr>
          <p:nvPr/>
        </p:nvCxnSpPr>
        <p:spPr>
          <a:xfrm>
            <a:off x="8667737" y="5260842"/>
            <a:ext cx="0" cy="791009"/>
          </a:xfrm>
          <a:prstGeom prst="straightConnector1">
            <a:avLst/>
          </a:prstGeom>
          <a:ln w="254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1" name="Connector: Elbow 1300">
            <a:extLst>
              <a:ext uri="{FF2B5EF4-FFF2-40B4-BE49-F238E27FC236}">
                <a16:creationId xmlns:a16="http://schemas.microsoft.com/office/drawing/2014/main" id="{796C2D73-295F-FB88-A943-7291B45D5B6E}"/>
              </a:ext>
            </a:extLst>
          </p:cNvPr>
          <p:cNvCxnSpPr>
            <a:cxnSpLocks/>
            <a:stCxn id="118" idx="2"/>
            <a:endCxn id="1242" idx="0"/>
          </p:cNvCxnSpPr>
          <p:nvPr/>
        </p:nvCxnSpPr>
        <p:spPr>
          <a:xfrm rot="5400000">
            <a:off x="8049148" y="4477005"/>
            <a:ext cx="736999" cy="513740"/>
          </a:xfrm>
          <a:prstGeom prst="bentConnector3">
            <a:avLst>
              <a:gd name="adj1" fmla="val 5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16" name="Group 1315">
            <a:extLst>
              <a:ext uri="{FF2B5EF4-FFF2-40B4-BE49-F238E27FC236}">
                <a16:creationId xmlns:a16="http://schemas.microsoft.com/office/drawing/2014/main" id="{772C4B46-ABDA-056F-644C-B4E0ED43C4C6}"/>
              </a:ext>
            </a:extLst>
          </p:cNvPr>
          <p:cNvGrpSpPr/>
          <p:nvPr/>
        </p:nvGrpSpPr>
        <p:grpSpPr>
          <a:xfrm>
            <a:off x="4272733" y="5809927"/>
            <a:ext cx="801579" cy="737852"/>
            <a:chOff x="6041362" y="5083039"/>
            <a:chExt cx="1068770" cy="983802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1317" name="Rectangle 1316">
              <a:extLst>
                <a:ext uri="{FF2B5EF4-FFF2-40B4-BE49-F238E27FC236}">
                  <a16:creationId xmlns:a16="http://schemas.microsoft.com/office/drawing/2014/main" id="{1040681F-9EA7-7E40-9F8B-F4AE268E7168}"/>
                </a:ext>
              </a:extLst>
            </p:cNvPr>
            <p:cNvSpPr/>
            <p:nvPr/>
          </p:nvSpPr>
          <p:spPr>
            <a:xfrm>
              <a:off x="6041362" y="5083039"/>
              <a:ext cx="1068770" cy="98380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accent1">
                  <a:lumMod val="75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lIns="0" tIns="0" rIns="0" bIns="0" rtlCol="0" anchor="t" anchorCtr="0"/>
            <a:lstStyle/>
            <a:p>
              <a:pPr algn="ctr"/>
              <a:r>
                <a:rPr lang="en-US" sz="1051" b="1" u="sng" dirty="0">
                  <a:solidFill>
                    <a:schemeClr val="tx1"/>
                  </a:solidFill>
                </a:rPr>
                <a:t>Color Key</a:t>
              </a:r>
              <a:endParaRPr lang="en-US" sz="1351" b="1" u="sng" dirty="0">
                <a:solidFill>
                  <a:schemeClr val="tx1"/>
                </a:solidFill>
              </a:endParaRPr>
            </a:p>
          </p:txBody>
        </p:sp>
        <p:sp>
          <p:nvSpPr>
            <p:cNvPr id="1318" name="Rectangle: Rounded Corners 1317">
              <a:extLst>
                <a:ext uri="{FF2B5EF4-FFF2-40B4-BE49-F238E27FC236}">
                  <a16:creationId xmlns:a16="http://schemas.microsoft.com/office/drawing/2014/main" id="{0A3591CC-0BB9-2D11-1908-6E43638A3FFA}"/>
                </a:ext>
              </a:extLst>
            </p:cNvPr>
            <p:cNvSpPr/>
            <p:nvPr/>
          </p:nvSpPr>
          <p:spPr>
            <a:xfrm>
              <a:off x="6204965" y="5321456"/>
              <a:ext cx="769501" cy="152751"/>
            </a:xfrm>
            <a:prstGeom prst="roundRect">
              <a:avLst>
                <a:gd name="adj" fmla="val 12997"/>
              </a:avLst>
            </a:prstGeom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600" b="1" dirty="0"/>
                <a:t>Instruction</a:t>
              </a:r>
              <a:endParaRPr lang="en-US" sz="825" b="1" dirty="0"/>
            </a:p>
          </p:txBody>
        </p:sp>
        <p:sp>
          <p:nvSpPr>
            <p:cNvPr id="1319" name="Rectangle: Rounded Corners 1318">
              <a:extLst>
                <a:ext uri="{FF2B5EF4-FFF2-40B4-BE49-F238E27FC236}">
                  <a16:creationId xmlns:a16="http://schemas.microsoft.com/office/drawing/2014/main" id="{3412D907-A799-6A03-E576-806EDF112866}"/>
                </a:ext>
              </a:extLst>
            </p:cNvPr>
            <p:cNvSpPr/>
            <p:nvPr/>
          </p:nvSpPr>
          <p:spPr>
            <a:xfrm>
              <a:off x="6210346" y="5555389"/>
              <a:ext cx="752996" cy="152751"/>
            </a:xfrm>
            <a:prstGeom prst="roundRect">
              <a:avLst>
                <a:gd name="adj" fmla="val 12997"/>
              </a:avLst>
            </a:prstGeom>
            <a:solidFill>
              <a:srgbClr val="FF9900"/>
            </a:solidFill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600" b="1" dirty="0"/>
                <a:t>Question</a:t>
              </a:r>
              <a:endParaRPr lang="en-US" sz="825" b="1" dirty="0"/>
            </a:p>
          </p:txBody>
        </p:sp>
      </p:grpSp>
      <p:sp>
        <p:nvSpPr>
          <p:cNvPr id="3" name="Footer Placeholder 1326">
            <a:extLst>
              <a:ext uri="{FF2B5EF4-FFF2-40B4-BE49-F238E27FC236}">
                <a16:creationId xmlns:a16="http://schemas.microsoft.com/office/drawing/2014/main" id="{7AE1A67E-3FDC-41BA-520A-F43AB31A0205}"/>
              </a:ext>
            </a:extLst>
          </p:cNvPr>
          <p:cNvSpPr txBox="1">
            <a:spLocks/>
          </p:cNvSpPr>
          <p:nvPr/>
        </p:nvSpPr>
        <p:spPr>
          <a:xfrm>
            <a:off x="6772053" y="120263"/>
            <a:ext cx="2137355" cy="273844"/>
          </a:xfrm>
          <a:prstGeom prst="rect">
            <a:avLst/>
          </a:prstGeom>
        </p:spPr>
        <p:txBody>
          <a:bodyPr vert="horz" lIns="68580" tIns="34291" rIns="68580" bIns="34291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751" dirty="0">
                <a:solidFill>
                  <a:srgbClr val="FF0000"/>
                </a:solidFill>
              </a:rPr>
              <a:t>*Faraday containers will drain battery very quickly! Use with a portable charger when advised.</a:t>
            </a:r>
          </a:p>
        </p:txBody>
      </p:sp>
      <p:sp>
        <p:nvSpPr>
          <p:cNvPr id="6" name="Footer Placeholder 1326">
            <a:extLst>
              <a:ext uri="{FF2B5EF4-FFF2-40B4-BE49-F238E27FC236}">
                <a16:creationId xmlns:a16="http://schemas.microsoft.com/office/drawing/2014/main" id="{E969D1C7-B925-9436-3DDB-253458A683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267829" y="6580955"/>
            <a:ext cx="1214437" cy="273844"/>
          </a:xfrm>
        </p:spPr>
        <p:txBody>
          <a:bodyPr/>
          <a:lstStyle/>
          <a:p>
            <a:r>
              <a:rPr lang="en-US" sz="751" dirty="0">
                <a:solidFill>
                  <a:schemeClr val="tx2">
                    <a:lumMod val="20000"/>
                    <a:lumOff val="80000"/>
                  </a:schemeClr>
                </a:solidFill>
              </a:rPr>
              <a:t>v4 Updated 12-2025 </a:t>
            </a:r>
            <a:r>
              <a:rPr lang="en-US" sz="751" dirty="0" err="1">
                <a:solidFill>
                  <a:schemeClr val="tx2">
                    <a:lumMod val="20000"/>
                    <a:lumOff val="80000"/>
                  </a:schemeClr>
                </a:solidFill>
              </a:rPr>
              <a:t>ewk</a:t>
            </a:r>
            <a:endParaRPr lang="en-US" sz="751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82A02971-A54C-F933-21D4-BDF8449E9D5F}"/>
              </a:ext>
            </a:extLst>
          </p:cNvPr>
          <p:cNvSpPr/>
          <p:nvPr/>
        </p:nvSpPr>
        <p:spPr>
          <a:xfrm>
            <a:off x="4396033" y="6333908"/>
            <a:ext cx="557604" cy="114563"/>
          </a:xfrm>
          <a:prstGeom prst="roundRect">
            <a:avLst>
              <a:gd name="adj" fmla="val 12997"/>
            </a:avLst>
          </a:prstGeom>
          <a:solidFill>
            <a:schemeClr val="accent6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" b="1" dirty="0"/>
              <a:t>Conclusion</a:t>
            </a:r>
            <a:endParaRPr lang="en-US" sz="825" b="1" dirty="0"/>
          </a:p>
        </p:txBody>
      </p:sp>
      <p:cxnSp>
        <p:nvCxnSpPr>
          <p:cNvPr id="164" name="Straight Arrow Connector 163">
            <a:extLst>
              <a:ext uri="{FF2B5EF4-FFF2-40B4-BE49-F238E27FC236}">
                <a16:creationId xmlns:a16="http://schemas.microsoft.com/office/drawing/2014/main" id="{804AFF1B-F164-04E9-7156-F4D4646BC3C4}"/>
              </a:ext>
            </a:extLst>
          </p:cNvPr>
          <p:cNvCxnSpPr>
            <a:cxnSpLocks/>
            <a:stCxn id="175" idx="2"/>
            <a:endCxn id="227" idx="0"/>
          </p:cNvCxnSpPr>
          <p:nvPr/>
        </p:nvCxnSpPr>
        <p:spPr>
          <a:xfrm flipH="1">
            <a:off x="1917479" y="4354934"/>
            <a:ext cx="3561" cy="169372"/>
          </a:xfrm>
          <a:prstGeom prst="straightConnector1">
            <a:avLst/>
          </a:prstGeom>
          <a:ln w="254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5" name="Rectangle: Rounded Corners 174">
            <a:extLst>
              <a:ext uri="{FF2B5EF4-FFF2-40B4-BE49-F238E27FC236}">
                <a16:creationId xmlns:a16="http://schemas.microsoft.com/office/drawing/2014/main" id="{E512103C-08CA-1A9E-3F72-FE6592F30446}"/>
              </a:ext>
            </a:extLst>
          </p:cNvPr>
          <p:cNvSpPr/>
          <p:nvPr/>
        </p:nvSpPr>
        <p:spPr>
          <a:xfrm>
            <a:off x="1578137" y="3669133"/>
            <a:ext cx="685800" cy="685800"/>
          </a:xfrm>
          <a:prstGeom prst="roundRect">
            <a:avLst>
              <a:gd name="adj" fmla="val 12997"/>
            </a:avLst>
          </a:prstGeom>
          <a:solidFill>
            <a:srgbClr val="FF99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825" b="1" dirty="0">
                <a:solidFill>
                  <a:schemeClr val="tx1"/>
                </a:solidFill>
              </a:rPr>
              <a:t>Can Airplane Mode be enabled? Bluetooth &amp; Wi-Fi Off?</a:t>
            </a:r>
          </a:p>
        </p:txBody>
      </p:sp>
      <p:sp>
        <p:nvSpPr>
          <p:cNvPr id="227" name="Rectangle 226">
            <a:extLst>
              <a:ext uri="{FF2B5EF4-FFF2-40B4-BE49-F238E27FC236}">
                <a16:creationId xmlns:a16="http://schemas.microsoft.com/office/drawing/2014/main" id="{955ACEAE-5D0D-C608-26A6-D58DAE65C392}"/>
              </a:ext>
            </a:extLst>
          </p:cNvPr>
          <p:cNvSpPr/>
          <p:nvPr/>
        </p:nvSpPr>
        <p:spPr>
          <a:xfrm>
            <a:off x="1720946" y="4524308"/>
            <a:ext cx="393065" cy="162351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/>
              <a:t>Yes</a:t>
            </a:r>
            <a:endParaRPr lang="en-US" sz="1351" b="1" dirty="0"/>
          </a:p>
        </p:txBody>
      </p:sp>
      <p:cxnSp>
        <p:nvCxnSpPr>
          <p:cNvPr id="244" name="Connector: Elbow 243">
            <a:extLst>
              <a:ext uri="{FF2B5EF4-FFF2-40B4-BE49-F238E27FC236}">
                <a16:creationId xmlns:a16="http://schemas.microsoft.com/office/drawing/2014/main" id="{62401DAF-CD8B-D127-D340-292F631A7368}"/>
              </a:ext>
            </a:extLst>
          </p:cNvPr>
          <p:cNvCxnSpPr>
            <a:cxnSpLocks/>
            <a:stCxn id="227" idx="2"/>
            <a:endCxn id="115" idx="1"/>
          </p:cNvCxnSpPr>
          <p:nvPr/>
        </p:nvCxnSpPr>
        <p:spPr>
          <a:xfrm rot="16200000" flipH="1">
            <a:off x="1763880" y="4840254"/>
            <a:ext cx="491783" cy="184588"/>
          </a:xfrm>
          <a:prstGeom prst="bentConnector2">
            <a:avLst/>
          </a:prstGeom>
          <a:ln w="254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6" name="Rectangle: Rounded Corners 255">
            <a:extLst>
              <a:ext uri="{FF2B5EF4-FFF2-40B4-BE49-F238E27FC236}">
                <a16:creationId xmlns:a16="http://schemas.microsoft.com/office/drawing/2014/main" id="{6E14E134-7FC2-CB63-3ACC-69FDB6638DA3}"/>
              </a:ext>
            </a:extLst>
          </p:cNvPr>
          <p:cNvSpPr/>
          <p:nvPr/>
        </p:nvSpPr>
        <p:spPr>
          <a:xfrm>
            <a:off x="3749168" y="4837911"/>
            <a:ext cx="1381767" cy="685799"/>
          </a:xfrm>
          <a:prstGeom prst="roundRect">
            <a:avLst>
              <a:gd name="adj" fmla="val 12997"/>
            </a:avLst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b="1" dirty="0"/>
              <a:t>Store in evidence phone lockers on a charger!</a:t>
            </a:r>
          </a:p>
        </p:txBody>
      </p:sp>
      <p:cxnSp>
        <p:nvCxnSpPr>
          <p:cNvPr id="257" name="Connector: Elbow 256">
            <a:extLst>
              <a:ext uri="{FF2B5EF4-FFF2-40B4-BE49-F238E27FC236}">
                <a16:creationId xmlns:a16="http://schemas.microsoft.com/office/drawing/2014/main" id="{8847741B-56BB-AB76-2301-B5D89138B2E8}"/>
              </a:ext>
            </a:extLst>
          </p:cNvPr>
          <p:cNvCxnSpPr>
            <a:cxnSpLocks/>
            <a:stCxn id="120" idx="2"/>
            <a:endCxn id="256" idx="0"/>
          </p:cNvCxnSpPr>
          <p:nvPr/>
        </p:nvCxnSpPr>
        <p:spPr>
          <a:xfrm rot="5400000">
            <a:off x="4365355" y="4180080"/>
            <a:ext cx="732528" cy="583139"/>
          </a:xfrm>
          <a:prstGeom prst="bentConnector3">
            <a:avLst>
              <a:gd name="adj1" fmla="val 5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9" name="Connector: Elbow 268">
            <a:extLst>
              <a:ext uri="{FF2B5EF4-FFF2-40B4-BE49-F238E27FC236}">
                <a16:creationId xmlns:a16="http://schemas.microsoft.com/office/drawing/2014/main" id="{E6AF8164-53E1-52FD-FCE5-7AEC740E4EA8}"/>
              </a:ext>
            </a:extLst>
          </p:cNvPr>
          <p:cNvCxnSpPr>
            <a:cxnSpLocks/>
            <a:stCxn id="23" idx="2"/>
            <a:endCxn id="319" idx="1"/>
          </p:cNvCxnSpPr>
          <p:nvPr/>
        </p:nvCxnSpPr>
        <p:spPr>
          <a:xfrm rot="16200000" flipH="1">
            <a:off x="386843" y="5622979"/>
            <a:ext cx="867567" cy="669031"/>
          </a:xfrm>
          <a:prstGeom prst="bentConnector2">
            <a:avLst/>
          </a:prstGeom>
          <a:ln w="254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1326">
            <a:extLst>
              <a:ext uri="{FF2B5EF4-FFF2-40B4-BE49-F238E27FC236}">
                <a16:creationId xmlns:a16="http://schemas.microsoft.com/office/drawing/2014/main" id="{E44DE247-C626-125E-3354-23F4964BD440}"/>
              </a:ext>
            </a:extLst>
          </p:cNvPr>
          <p:cNvSpPr txBox="1">
            <a:spLocks/>
          </p:cNvSpPr>
          <p:nvPr/>
        </p:nvSpPr>
        <p:spPr>
          <a:xfrm>
            <a:off x="2360939" y="6571878"/>
            <a:ext cx="2137355" cy="273844"/>
          </a:xfrm>
          <a:prstGeom prst="rect">
            <a:avLst/>
          </a:prstGeom>
        </p:spPr>
        <p:txBody>
          <a:bodyPr vert="horz" lIns="68580" tIns="34291" rIns="68580" bIns="34291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751" dirty="0">
                <a:solidFill>
                  <a:schemeClr val="tx2">
                    <a:lumMod val="20000"/>
                    <a:lumOff val="80000"/>
                  </a:schemeClr>
                </a:solidFill>
              </a:rPr>
              <a:t>email: info@makoforensics.com</a:t>
            </a:r>
          </a:p>
        </p:txBody>
      </p:sp>
    </p:spTree>
    <p:extLst>
      <p:ext uri="{BB962C8B-B14F-4D97-AF65-F5344CB8AC3E}">
        <p14:creationId xmlns:p14="http://schemas.microsoft.com/office/powerpoint/2010/main" val="1431824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</TotalTime>
  <Words>357</Words>
  <Application>Microsoft Office PowerPoint</Application>
  <PresentationFormat>On-screen Show (4:3)</PresentationFormat>
  <Paragraphs>72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Kelley</dc:creator>
  <cp:lastModifiedBy>Kelley</cp:lastModifiedBy>
  <cp:revision>3</cp:revision>
  <dcterms:created xsi:type="dcterms:W3CDTF">2025-12-08T23:47:32Z</dcterms:created>
  <dcterms:modified xsi:type="dcterms:W3CDTF">2025-12-09T00:06:57Z</dcterms:modified>
</cp:coreProperties>
</file>